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61"/>
  </p:notesMasterIdLst>
  <p:sldIdLst>
    <p:sldId id="256" r:id="rId2"/>
    <p:sldId id="259" r:id="rId3"/>
    <p:sldId id="260" r:id="rId4"/>
    <p:sldId id="316" r:id="rId5"/>
    <p:sldId id="317"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9" r:id="rId44"/>
    <p:sldId id="300" r:id="rId45"/>
    <p:sldId id="301" r:id="rId46"/>
    <p:sldId id="302" r:id="rId47"/>
    <p:sldId id="303" r:id="rId48"/>
    <p:sldId id="304" r:id="rId49"/>
    <p:sldId id="305" r:id="rId50"/>
    <p:sldId id="306" r:id="rId51"/>
    <p:sldId id="307" r:id="rId52"/>
    <p:sldId id="308" r:id="rId53"/>
    <p:sldId id="309" r:id="rId54"/>
    <p:sldId id="310" r:id="rId55"/>
    <p:sldId id="311" r:id="rId56"/>
    <p:sldId id="312" r:id="rId57"/>
    <p:sldId id="313" r:id="rId58"/>
    <p:sldId id="314" r:id="rId59"/>
    <p:sldId id="315" r:id="rId60"/>
  </p:sldIdLst>
  <p:sldSz cx="9144000" cy="5143500" type="screen16x9"/>
  <p:notesSz cx="6858000" cy="9144000"/>
  <p:embeddedFontLst>
    <p:embeddedFont>
      <p:font typeface="Lato" panose="020F0502020204030203" pitchFamily="34" charset="77"/>
      <p:regular r:id="rId62"/>
      <p:bold r:id="rId63"/>
      <p:italic r:id="rId64"/>
      <p:boldItalic r:id="rId65"/>
    </p:embeddedFont>
    <p:embeddedFont>
      <p:font typeface="Lato Light" panose="020F0302020204030203" pitchFamily="34" charset="77"/>
      <p:regular r:id="rId66"/>
      <p:bold r:id="rId67"/>
      <p:italic r:id="rId68"/>
      <p:boldItalic r:id="rId6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94"/>
  </p:normalViewPr>
  <p:slideViewPr>
    <p:cSldViewPr snapToGrid="0">
      <p:cViewPr varScale="1">
        <p:scale>
          <a:sx n="156" d="100"/>
          <a:sy n="156" d="100"/>
        </p:scale>
        <p:origin x="808" y="16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2.fntdata"/><Relationship Id="rId68"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font" Target="fonts/font5.fntdata"/><Relationship Id="rId5" Type="http://schemas.openxmlformats.org/officeDocument/2006/relationships/slide" Target="slides/slide4.xml"/><Relationship Id="rId61"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3.fntdata"/><Relationship Id="rId69" Type="http://schemas.openxmlformats.org/officeDocument/2006/relationships/font" Target="fonts/font8.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6.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1.fntdata"/><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font" Target="fonts/font4.fntdata"/><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Google Shape;5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 name="Google Shape;5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112b77aaf86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112b77aaf86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112b77aaf86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112b77aaf86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112b77aaf86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112b77aaf86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112b77aaf86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112b77aaf86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112b77aaf86_0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112b77aaf86_0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Additionally the User program could corrupt the OS.</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112b77aaf86_0_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112b77aaf86_0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Essentially if a user program attempts something that is only allowed in kernel mode (which is just some assembly instruction), then the hardware will give control to the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112b77aaf86_0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112b77aaf86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112b77aaf86_0_1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 name="Google Shape;171;g112b77aaf86_0_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112b77aaf86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112b77aaf86_0_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112b77aaf86_0_1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112b77aaf86_0_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112b77aaf86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112b77aaf86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112b77aaf86_0_1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112b77aaf86_0_1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112b77aaf86_0_1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112b77aaf86_0_1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112b77aaf86_0_1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112b77aaf86_0_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150">
                <a:solidFill>
                  <a:srgbClr val="242729"/>
                </a:solidFill>
                <a:highlight>
                  <a:srgbClr val="FFFFFF"/>
                </a:highlight>
              </a:rPr>
              <a:t>SYSCALL is the trep and SYSRET is ther return on x64</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112b77aaf86_0_1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112b77aaf86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112b77aaf86_0_1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112b77aaf86_0_1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112b77aaf86_0_1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112b77aaf86_0_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112b77aaf86_0_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112b77aaf86_0_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112b77aaf86_0_1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 name="Google Shape;250;g112b77aaf86_0_1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112b77aaf86_0_2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112b77aaf86_0_2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g112b77aaf86_0_2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9" name="Google Shape;289;g112b77aaf86_0_2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112b77aaf86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112b77aaf86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g112b77aaf86_0_2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 name="Google Shape;296;g112b77aaf86_0_2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112b77aaf86_0_2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112b77aaf86_0_2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112b77aaf86_0_2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 name="Google Shape;310;g112b77aaf86_0_2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112b77aaf86_0_2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112b77aaf86_0_2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112b77aaf86_0_2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3" name="Google Shape;323;g112b77aaf86_0_2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112b77aaf86_0_2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112b77aaf86_0_2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g112b77aaf86_0_2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7" name="Google Shape;337;g112b77aaf86_0_2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g112b77aaf86_0_2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4" name="Google Shape;344;g112b77aaf86_0_2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g112b77aaf86_0_2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1" name="Google Shape;351;g112b77aaf86_0_2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112b77aaf86_0_2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112b77aaf86_0_2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112b77aaf86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112b77aaf86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2533604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112b77aaf86_0_3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 name="Google Shape;365;g112b77aaf86_0_3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g112b77aaf86_0_3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2" name="Google Shape;372;g112b77aaf86_0_3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g112b77aaf86_0_3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9" name="Google Shape;379;g112b77aaf86_0_3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112b77aaf86_0_3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 name="Google Shape;392;g112b77aaf86_0_3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g112b77aaf86_0_3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8" name="Google Shape;398;g112b77aaf86_0_3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g112b77aaf86_0_3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5" name="Google Shape;405;g112b77aaf86_0_3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g112b77aaf86_0_3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2" name="Google Shape;412;g112b77aaf86_0_3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g112b77aaf86_0_3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9" name="Google Shape;419;g112b77aaf86_0_3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112b77aaf86_0_3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112b77aaf86_0_3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g112b77aaf86_0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2" name="Google Shape;432;g112b77aaf86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112b77aaf86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112b77aaf86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2677555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g112b77aaf86_0_3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9" name="Google Shape;439;g112b77aaf86_0_3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Google Shape;444;g112b77aaf86_0_3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5" name="Google Shape;445;g112b77aaf86_0_3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
        <p:cNvGrpSpPr/>
        <p:nvPr/>
      </p:nvGrpSpPr>
      <p:grpSpPr>
        <a:xfrm>
          <a:off x="0" y="0"/>
          <a:ext cx="0" cy="0"/>
          <a:chOff x="0" y="0"/>
          <a:chExt cx="0" cy="0"/>
        </a:xfrm>
      </p:grpSpPr>
      <p:sp>
        <p:nvSpPr>
          <p:cNvPr id="451" name="Google Shape;451;g112b77aaf86_0_3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2" name="Google Shape;452;g112b77aaf86_0_3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
        <p:cNvGrpSpPr/>
        <p:nvPr/>
      </p:nvGrpSpPr>
      <p:grpSpPr>
        <a:xfrm>
          <a:off x="0" y="0"/>
          <a:ext cx="0" cy="0"/>
          <a:chOff x="0" y="0"/>
          <a:chExt cx="0" cy="0"/>
        </a:xfrm>
      </p:grpSpPr>
      <p:sp>
        <p:nvSpPr>
          <p:cNvPr id="458" name="Google Shape;458;g112b77aaf86_0_3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9" name="Google Shape;459;g112b77aaf86_0_3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 there is a difference between the user registers saved to the kernel stack (general purpose registers etc.) and the registers saved by the OS, which are the kernel registers.  There is essentially one kernel “thread” per user process.  The kernel thread has an instruction pointer, and the user program does as well.  Then when we switch between kernel threads, we have to save the kernel instruction pointer, then switch to another kernel thread which then may return-from-trap to its user space thread.</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Google Shape;465;g112b77aaf86_0_3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6" name="Google Shape;466;g112b77aaf86_0_3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g112b77aaf86_0_3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3" name="Google Shape;473;g112b77aaf86_0_3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Google Shape;478;g112b77aaf86_0_3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9" name="Google Shape;479;g112b77aaf86_0_3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3"/>
        <p:cNvGrpSpPr/>
        <p:nvPr/>
      </p:nvGrpSpPr>
      <p:grpSpPr>
        <a:xfrm>
          <a:off x="0" y="0"/>
          <a:ext cx="0" cy="0"/>
          <a:chOff x="0" y="0"/>
          <a:chExt cx="0" cy="0"/>
        </a:xfrm>
      </p:grpSpPr>
      <p:sp>
        <p:nvSpPr>
          <p:cNvPr id="484" name="Google Shape;484;g112b77aaf86_0_4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5" name="Google Shape;485;g112b77aaf86_0_4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Google Shape;492;g112b77aaf86_0_4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3" name="Google Shape;493;g112b77aaf86_0_4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1"/>
        <p:cNvGrpSpPr/>
        <p:nvPr/>
      </p:nvGrpSpPr>
      <p:grpSpPr>
        <a:xfrm>
          <a:off x="0" y="0"/>
          <a:ext cx="0" cy="0"/>
          <a:chOff x="0" y="0"/>
          <a:chExt cx="0" cy="0"/>
        </a:xfrm>
      </p:grpSpPr>
      <p:sp>
        <p:nvSpPr>
          <p:cNvPr id="502" name="Google Shape;502;g10c9fe5275e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3" name="Google Shape;503;g10c9fe5275e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112b77aaf86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112b77aaf86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112b77aaf86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112b77aaf86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112b77aaf86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g112b77aaf86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112b77aaf86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112b77aaf86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1" name="Google Shape;11;p2"/>
          <p:cNvSpPr txBox="1">
            <a:spLocks noGrp="1"/>
          </p:cNvSpPr>
          <p:nvPr>
            <p:ph type="ctrTitle"/>
          </p:nvPr>
        </p:nvSpPr>
        <p:spPr>
          <a:xfrm>
            <a:off x="311700" y="1939850"/>
            <a:ext cx="8520600" cy="8574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5200"/>
              <a:buFont typeface="Lato Light"/>
              <a:buNone/>
              <a:defRPr sz="5200">
                <a:latin typeface="Lato Light"/>
                <a:ea typeface="Lato Light"/>
                <a:cs typeface="Lato Light"/>
                <a:sym typeface="Lato Light"/>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2" name="Google Shape;12;p2"/>
          <p:cNvSpPr txBox="1">
            <a:spLocks noGrp="1"/>
          </p:cNvSpPr>
          <p:nvPr>
            <p:ph type="subTitle" idx="1"/>
          </p:nvPr>
        </p:nvSpPr>
        <p:spPr>
          <a:xfrm>
            <a:off x="311700" y="2834125"/>
            <a:ext cx="8520600" cy="540900"/>
          </a:xfrm>
          <a:prstGeom prst="rect">
            <a:avLst/>
          </a:prstGeom>
        </p:spPr>
        <p:txBody>
          <a:bodyPr spcFirstLastPara="1" wrap="square" lIns="91425" tIns="91425" rIns="91425" bIns="91425" anchor="ctr" anchorCtr="0">
            <a:normAutofit/>
          </a:bodyPr>
          <a:lstStyle>
            <a:lvl1pPr lvl="0" algn="ctr">
              <a:lnSpc>
                <a:spcPct val="100000"/>
              </a:lnSpc>
              <a:spcBef>
                <a:spcPts val="0"/>
              </a:spcBef>
              <a:spcAft>
                <a:spcPts val="0"/>
              </a:spcAft>
              <a:buSzPts val="2800"/>
              <a:buFont typeface="Lato"/>
              <a:buNone/>
              <a:defRPr sz="2800">
                <a:latin typeface="Lato"/>
                <a:ea typeface="Lato"/>
                <a:cs typeface="Lato"/>
                <a:sym typeface="Lato"/>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3" name="Google Shape;13;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8"/>
        <p:cNvGrpSpPr/>
        <p:nvPr/>
      </p:nvGrpSpPr>
      <p:grpSpPr>
        <a:xfrm>
          <a:off x="0" y="0"/>
          <a:ext cx="0" cy="0"/>
          <a:chOff x="0" y="0"/>
          <a:chExt cx="0" cy="0"/>
        </a:xfrm>
      </p:grpSpPr>
      <p:sp>
        <p:nvSpPr>
          <p:cNvPr id="49" name="Google Shape;49;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0" name="Google Shape;50;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51" name="Google Shape;51;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2"/>
        <p:cNvGrpSpPr/>
        <p:nvPr/>
      </p:nvGrpSpPr>
      <p:grpSpPr>
        <a:xfrm>
          <a:off x="0" y="0"/>
          <a:ext cx="0" cy="0"/>
          <a:chOff x="0" y="0"/>
          <a:chExt cx="0" cy="0"/>
        </a:xfrm>
      </p:grpSpPr>
      <p:sp>
        <p:nvSpPr>
          <p:cNvPr id="53" name="Google Shape;53;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4"/>
        <p:cNvGrpSpPr/>
        <p:nvPr/>
      </p:nvGrpSpPr>
      <p:grpSpPr>
        <a:xfrm>
          <a:off x="0" y="0"/>
          <a:ext cx="0" cy="0"/>
          <a:chOff x="0" y="0"/>
          <a:chExt cx="0" cy="0"/>
        </a:xfrm>
      </p:grpSpPr>
      <p:sp>
        <p:nvSpPr>
          <p:cNvPr id="15" name="Google Shape;15;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6" name="Google Shape;16;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7"/>
        <p:cNvGrpSpPr/>
        <p:nvPr/>
      </p:nvGrpSpPr>
      <p:grpSpPr>
        <a:xfrm>
          <a:off x="0" y="0"/>
          <a:ext cx="0" cy="0"/>
          <a:chOff x="0" y="0"/>
          <a:chExt cx="0" cy="0"/>
        </a:xfrm>
      </p:grpSpPr>
      <p:sp>
        <p:nvSpPr>
          <p:cNvPr id="19" name="Google Shape;19;p4"/>
          <p:cNvSpPr txBox="1">
            <a:spLocks noGrp="1"/>
          </p:cNvSpPr>
          <p:nvPr>
            <p:ph type="title"/>
          </p:nvPr>
        </p:nvSpPr>
        <p:spPr>
          <a:xfrm>
            <a:off x="311700" y="134400"/>
            <a:ext cx="8520600" cy="572700"/>
          </a:xfrm>
          <a:prstGeom prst="rect">
            <a:avLst/>
          </a:prstGeom>
        </p:spPr>
        <p:txBody>
          <a:bodyPr spcFirstLastPara="1" wrap="square" lIns="91425" tIns="91425" rIns="91425" bIns="91425" anchor="ctr"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0" name="Google Shape;20;p4"/>
          <p:cNvSpPr txBox="1">
            <a:spLocks noGrp="1"/>
          </p:cNvSpPr>
          <p:nvPr>
            <p:ph type="body" idx="1"/>
          </p:nvPr>
        </p:nvSpPr>
        <p:spPr>
          <a:xfrm>
            <a:off x="311700" y="804575"/>
            <a:ext cx="8520600" cy="38586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b="1"/>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1" name="Google Shape;21;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2"/>
        <p:cNvGrpSpPr/>
        <p:nvPr/>
      </p:nvGrpSpPr>
      <p:grpSpPr>
        <a:xfrm>
          <a:off x="0" y="0"/>
          <a:ext cx="0" cy="0"/>
          <a:chOff x="0" y="0"/>
          <a:chExt cx="0" cy="0"/>
        </a:xfrm>
      </p:grpSpPr>
      <p:sp>
        <p:nvSpPr>
          <p:cNvPr id="23" name="Google Shape;23;p5"/>
          <p:cNvSpPr txBox="1">
            <a:spLocks noGrp="1"/>
          </p:cNvSpPr>
          <p:nvPr>
            <p:ph type="body" idx="1"/>
          </p:nvPr>
        </p:nvSpPr>
        <p:spPr>
          <a:xfrm>
            <a:off x="311700" y="826200"/>
            <a:ext cx="3999900" cy="38370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b="1"/>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body" idx="2"/>
          </p:nvPr>
        </p:nvSpPr>
        <p:spPr>
          <a:xfrm>
            <a:off x="4832400" y="826200"/>
            <a:ext cx="3999900" cy="38370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b="1"/>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5" name="Google Shape;25;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27" name="Google Shape;27;p5"/>
          <p:cNvSpPr txBox="1">
            <a:spLocks noGrp="1"/>
          </p:cNvSpPr>
          <p:nvPr>
            <p:ph type="title"/>
          </p:nvPr>
        </p:nvSpPr>
        <p:spPr>
          <a:xfrm>
            <a:off x="311700" y="134400"/>
            <a:ext cx="8520600" cy="572700"/>
          </a:xfrm>
          <a:prstGeom prst="rect">
            <a:avLst/>
          </a:prstGeom>
        </p:spPr>
        <p:txBody>
          <a:bodyPr spcFirstLastPara="1" wrap="square" lIns="91425" tIns="91425" rIns="91425" bIns="91425" anchor="ctr"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8"/>
        <p:cNvGrpSpPr/>
        <p:nvPr/>
      </p:nvGrpSpPr>
      <p:grpSpPr>
        <a:xfrm>
          <a:off x="0" y="0"/>
          <a:ext cx="0" cy="0"/>
          <a:chOff x="0" y="0"/>
          <a:chExt cx="0" cy="0"/>
        </a:xfrm>
      </p:grpSpPr>
      <p:sp>
        <p:nvSpPr>
          <p:cNvPr id="29" name="Google Shape;29;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31" name="Google Shape;31;p6"/>
          <p:cNvSpPr txBox="1">
            <a:spLocks noGrp="1"/>
          </p:cNvSpPr>
          <p:nvPr>
            <p:ph type="title"/>
          </p:nvPr>
        </p:nvSpPr>
        <p:spPr>
          <a:xfrm>
            <a:off x="311700" y="134400"/>
            <a:ext cx="8520600" cy="572700"/>
          </a:xfrm>
          <a:prstGeom prst="rect">
            <a:avLst/>
          </a:prstGeom>
        </p:spPr>
        <p:txBody>
          <a:bodyPr spcFirstLastPara="1" wrap="square" lIns="91425" tIns="91425" rIns="91425" bIns="91425" anchor="ctr"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2"/>
        <p:cNvGrpSpPr/>
        <p:nvPr/>
      </p:nvGrpSpPr>
      <p:grpSpPr>
        <a:xfrm>
          <a:off x="0" y="0"/>
          <a:ext cx="0" cy="0"/>
          <a:chOff x="0" y="0"/>
          <a:chExt cx="0" cy="0"/>
        </a:xfrm>
      </p:grpSpPr>
      <p:sp>
        <p:nvSpPr>
          <p:cNvPr id="33" name="Google Shape;33;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4" name="Google Shape;34;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5" name="Google Shape;35;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6"/>
        <p:cNvGrpSpPr/>
        <p:nvPr/>
      </p:nvGrpSpPr>
      <p:grpSpPr>
        <a:xfrm>
          <a:off x="0" y="0"/>
          <a:ext cx="0" cy="0"/>
          <a:chOff x="0" y="0"/>
          <a:chExt cx="0" cy="0"/>
        </a:xfrm>
      </p:grpSpPr>
      <p:sp>
        <p:nvSpPr>
          <p:cNvPr id="37" name="Google Shape;37;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8" name="Google Shape;38;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9"/>
        <p:cNvGrpSpPr/>
        <p:nvPr/>
      </p:nvGrpSpPr>
      <p:grpSpPr>
        <a:xfrm>
          <a:off x="0" y="0"/>
          <a:ext cx="0" cy="0"/>
          <a:chOff x="0" y="0"/>
          <a:chExt cx="0" cy="0"/>
        </a:xfrm>
      </p:grpSpPr>
      <p:sp>
        <p:nvSpPr>
          <p:cNvPr id="40" name="Google Shape;40;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2" name="Google Shape;42;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3" name="Google Shape;43;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4" name="Google Shape;44;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5"/>
        <p:cNvGrpSpPr/>
        <p:nvPr/>
      </p:nvGrpSpPr>
      <p:grpSpPr>
        <a:xfrm>
          <a:off x="0" y="0"/>
          <a:ext cx="0" cy="0"/>
          <a:chOff x="0" y="0"/>
          <a:chExt cx="0" cy="0"/>
        </a:xfrm>
      </p:grpSpPr>
      <p:sp>
        <p:nvSpPr>
          <p:cNvPr id="46" name="Google Shape;46;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7" name="Google Shape;47;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Font typeface="Lato"/>
              <a:buNone/>
              <a:defRPr sz="2800">
                <a:solidFill>
                  <a:schemeClr val="dk1"/>
                </a:solidFill>
                <a:latin typeface="Lato"/>
                <a:ea typeface="Lato"/>
                <a:cs typeface="Lato"/>
                <a:sym typeface="Lato"/>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rgbClr val="434343"/>
              </a:buClr>
              <a:buSzPts val="1800"/>
              <a:buFont typeface="Lato"/>
              <a:buChar char="●"/>
              <a:defRPr sz="1800">
                <a:solidFill>
                  <a:srgbClr val="434343"/>
                </a:solidFill>
                <a:latin typeface="Lato"/>
                <a:ea typeface="Lato"/>
                <a:cs typeface="Lato"/>
                <a:sym typeface="Lato"/>
              </a:defRPr>
            </a:lvl1pPr>
            <a:lvl2pPr marL="914400" lvl="1" indent="-317500">
              <a:lnSpc>
                <a:spcPct val="115000"/>
              </a:lnSpc>
              <a:spcBef>
                <a:spcPts val="0"/>
              </a:spcBef>
              <a:spcAft>
                <a:spcPts val="0"/>
              </a:spcAft>
              <a:buClr>
                <a:srgbClr val="434343"/>
              </a:buClr>
              <a:buSzPts val="1400"/>
              <a:buFont typeface="Lato"/>
              <a:buChar char="○"/>
              <a:defRPr>
                <a:solidFill>
                  <a:srgbClr val="434343"/>
                </a:solidFill>
                <a:latin typeface="Lato"/>
                <a:ea typeface="Lato"/>
                <a:cs typeface="Lato"/>
                <a:sym typeface="Lato"/>
              </a:defRPr>
            </a:lvl2pPr>
            <a:lvl3pPr marL="1371600" lvl="2" indent="-317500">
              <a:lnSpc>
                <a:spcPct val="115000"/>
              </a:lnSpc>
              <a:spcBef>
                <a:spcPts val="0"/>
              </a:spcBef>
              <a:spcAft>
                <a:spcPts val="0"/>
              </a:spcAft>
              <a:buClr>
                <a:srgbClr val="434343"/>
              </a:buClr>
              <a:buSzPts val="1400"/>
              <a:buFont typeface="Lato"/>
              <a:buChar char="■"/>
              <a:defRPr>
                <a:solidFill>
                  <a:srgbClr val="434343"/>
                </a:solidFill>
                <a:latin typeface="Lato"/>
                <a:ea typeface="Lato"/>
                <a:cs typeface="Lato"/>
                <a:sym typeface="Lato"/>
              </a:defRPr>
            </a:lvl3pPr>
            <a:lvl4pPr marL="1828800" lvl="3" indent="-317500">
              <a:lnSpc>
                <a:spcPct val="115000"/>
              </a:lnSpc>
              <a:spcBef>
                <a:spcPts val="0"/>
              </a:spcBef>
              <a:spcAft>
                <a:spcPts val="0"/>
              </a:spcAft>
              <a:buClr>
                <a:srgbClr val="434343"/>
              </a:buClr>
              <a:buSzPts val="1400"/>
              <a:buFont typeface="Lato"/>
              <a:buChar char="●"/>
              <a:defRPr>
                <a:solidFill>
                  <a:srgbClr val="434343"/>
                </a:solidFill>
                <a:latin typeface="Lato"/>
                <a:ea typeface="Lato"/>
                <a:cs typeface="Lato"/>
                <a:sym typeface="Lato"/>
              </a:defRPr>
            </a:lvl4pPr>
            <a:lvl5pPr marL="2286000" lvl="4" indent="-317500">
              <a:lnSpc>
                <a:spcPct val="115000"/>
              </a:lnSpc>
              <a:spcBef>
                <a:spcPts val="0"/>
              </a:spcBef>
              <a:spcAft>
                <a:spcPts val="0"/>
              </a:spcAft>
              <a:buClr>
                <a:srgbClr val="434343"/>
              </a:buClr>
              <a:buSzPts val="1400"/>
              <a:buFont typeface="Lato"/>
              <a:buChar char="○"/>
              <a:defRPr>
                <a:solidFill>
                  <a:srgbClr val="434343"/>
                </a:solidFill>
                <a:latin typeface="Lato"/>
                <a:ea typeface="Lato"/>
                <a:cs typeface="Lato"/>
                <a:sym typeface="Lato"/>
              </a:defRPr>
            </a:lvl5pPr>
            <a:lvl6pPr marL="2743200" lvl="5" indent="-317500">
              <a:lnSpc>
                <a:spcPct val="115000"/>
              </a:lnSpc>
              <a:spcBef>
                <a:spcPts val="0"/>
              </a:spcBef>
              <a:spcAft>
                <a:spcPts val="0"/>
              </a:spcAft>
              <a:buClr>
                <a:srgbClr val="434343"/>
              </a:buClr>
              <a:buSzPts val="1400"/>
              <a:buFont typeface="Lato"/>
              <a:buChar char="■"/>
              <a:defRPr>
                <a:solidFill>
                  <a:srgbClr val="434343"/>
                </a:solidFill>
                <a:latin typeface="Lato"/>
                <a:ea typeface="Lato"/>
                <a:cs typeface="Lato"/>
                <a:sym typeface="Lato"/>
              </a:defRPr>
            </a:lvl6pPr>
            <a:lvl7pPr marL="3200400" lvl="6" indent="-317500">
              <a:lnSpc>
                <a:spcPct val="115000"/>
              </a:lnSpc>
              <a:spcBef>
                <a:spcPts val="0"/>
              </a:spcBef>
              <a:spcAft>
                <a:spcPts val="0"/>
              </a:spcAft>
              <a:buClr>
                <a:srgbClr val="434343"/>
              </a:buClr>
              <a:buSzPts val="1400"/>
              <a:buFont typeface="Lato"/>
              <a:buChar char="●"/>
              <a:defRPr>
                <a:solidFill>
                  <a:srgbClr val="434343"/>
                </a:solidFill>
                <a:latin typeface="Lato"/>
                <a:ea typeface="Lato"/>
                <a:cs typeface="Lato"/>
                <a:sym typeface="Lato"/>
              </a:defRPr>
            </a:lvl7pPr>
            <a:lvl8pPr marL="3657600" lvl="7" indent="-317500">
              <a:lnSpc>
                <a:spcPct val="115000"/>
              </a:lnSpc>
              <a:spcBef>
                <a:spcPts val="0"/>
              </a:spcBef>
              <a:spcAft>
                <a:spcPts val="0"/>
              </a:spcAft>
              <a:buClr>
                <a:srgbClr val="434343"/>
              </a:buClr>
              <a:buSzPts val="1400"/>
              <a:buFont typeface="Lato"/>
              <a:buChar char="○"/>
              <a:defRPr>
                <a:solidFill>
                  <a:srgbClr val="434343"/>
                </a:solidFill>
                <a:latin typeface="Lato"/>
                <a:ea typeface="Lato"/>
                <a:cs typeface="Lato"/>
                <a:sym typeface="Lato"/>
              </a:defRPr>
            </a:lvl8pPr>
            <a:lvl9pPr marL="4114800" lvl="8" indent="-317500">
              <a:lnSpc>
                <a:spcPct val="115000"/>
              </a:lnSpc>
              <a:spcBef>
                <a:spcPts val="0"/>
              </a:spcBef>
              <a:spcAft>
                <a:spcPts val="0"/>
              </a:spcAft>
              <a:buClr>
                <a:srgbClr val="434343"/>
              </a:buClr>
              <a:buSzPts val="1400"/>
              <a:buFont typeface="Lato"/>
              <a:buChar char="■"/>
              <a:defRPr>
                <a:solidFill>
                  <a:srgbClr val="434343"/>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hyperlink" Target="https://blog.packagecloud.io/eng/2016/04/05/the-definitive-guide-to-linux-system-calls/" TargetMode="External"/><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8.xml"/><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5.xml"/><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4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6.xml"/><Relationship Id="rId1" Type="http://schemas.openxmlformats.org/officeDocument/2006/relationships/slideLayout" Target="../slideLayouts/slideLayout3.xml"/><Relationship Id="rId4" Type="http://schemas.openxmlformats.org/officeDocument/2006/relationships/image" Target="../media/image25.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9.xml"/><Relationship Id="rId1" Type="http://schemas.openxmlformats.org/officeDocument/2006/relationships/slideLayout" Target="../slideLayouts/slideLayout3.xml"/><Relationship Id="rId4" Type="http://schemas.openxmlformats.org/officeDocument/2006/relationships/image" Target="../media/image28.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sp>
        <p:nvSpPr>
          <p:cNvPr id="58" name="Google Shape;58;p13"/>
          <p:cNvSpPr txBox="1">
            <a:spLocks noGrp="1"/>
          </p:cNvSpPr>
          <p:nvPr>
            <p:ph type="ctrTitle"/>
          </p:nvPr>
        </p:nvSpPr>
        <p:spPr>
          <a:xfrm>
            <a:off x="311700" y="1939850"/>
            <a:ext cx="8520600" cy="8574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en"/>
              <a:t>377 Operating Systems</a:t>
            </a:r>
            <a:endParaRPr/>
          </a:p>
        </p:txBody>
      </p:sp>
      <p:sp>
        <p:nvSpPr>
          <p:cNvPr id="59" name="Google Shape;59;p13"/>
          <p:cNvSpPr txBox="1">
            <a:spLocks noGrp="1"/>
          </p:cNvSpPr>
          <p:nvPr>
            <p:ph type="subTitle" idx="1"/>
          </p:nvPr>
        </p:nvSpPr>
        <p:spPr>
          <a:xfrm>
            <a:off x="311700" y="2834125"/>
            <a:ext cx="8520600" cy="540900"/>
          </a:xfrm>
          <a:prstGeom prst="rect">
            <a:avLst/>
          </a:prstGeom>
        </p:spPr>
        <p:txBody>
          <a:bodyPr spcFirstLastPara="1" wrap="square" lIns="91425" tIns="91425" rIns="91425" bIns="91425" anchor="ctr" anchorCtr="0">
            <a:normAutofit fontScale="92500" lnSpcReduction="10000"/>
          </a:bodyPr>
          <a:lstStyle/>
          <a:p>
            <a:pPr marL="0" lvl="0" indent="0" algn="ctr" rtl="0">
              <a:spcBef>
                <a:spcPts val="0"/>
              </a:spcBef>
              <a:spcAft>
                <a:spcPts val="0"/>
              </a:spcAft>
              <a:buNone/>
            </a:pPr>
            <a:r>
              <a:rPr lang="en" dirty="0"/>
              <a:t>Limited Direct Execution</a:t>
            </a:r>
            <a:endParaRPr dirty="0"/>
          </a:p>
        </p:txBody>
      </p:sp>
      <p:pic>
        <p:nvPicPr>
          <p:cNvPr id="60" name="Google Shape;60;p13"/>
          <p:cNvPicPr preferRelativeResize="0"/>
          <p:nvPr/>
        </p:nvPicPr>
        <p:blipFill>
          <a:blip r:embed="rId3">
            <a:alphaModFix/>
          </a:blip>
          <a:stretch>
            <a:fillRect/>
          </a:stretch>
        </p:blipFill>
        <p:spPr>
          <a:xfrm>
            <a:off x="2673538" y="100800"/>
            <a:ext cx="3796924" cy="1635050"/>
          </a:xfrm>
          <a:prstGeom prst="rect">
            <a:avLst/>
          </a:prstGeom>
          <a:noFill/>
          <a:ln>
            <a:noFill/>
          </a:ln>
        </p:spPr>
      </p:pic>
      <p:pic>
        <p:nvPicPr>
          <p:cNvPr id="61" name="Google Shape;61;p13"/>
          <p:cNvPicPr preferRelativeResize="0"/>
          <p:nvPr/>
        </p:nvPicPr>
        <p:blipFill>
          <a:blip r:embed="rId4">
            <a:alphaModFix/>
          </a:blip>
          <a:stretch>
            <a:fillRect/>
          </a:stretch>
        </p:blipFill>
        <p:spPr>
          <a:xfrm>
            <a:off x="7145750" y="3564350"/>
            <a:ext cx="1517302" cy="1520800"/>
          </a:xfrm>
          <a:prstGeom prst="rect">
            <a:avLst/>
          </a:prstGeom>
          <a:noFill/>
          <a:ln>
            <a:noFill/>
          </a:ln>
        </p:spPr>
      </p:pic>
      <p:pic>
        <p:nvPicPr>
          <p:cNvPr id="62" name="Google Shape;62;p13"/>
          <p:cNvPicPr preferRelativeResize="0"/>
          <p:nvPr/>
        </p:nvPicPr>
        <p:blipFill>
          <a:blip r:embed="rId5">
            <a:alphaModFix/>
          </a:blip>
          <a:stretch>
            <a:fillRect/>
          </a:stretch>
        </p:blipFill>
        <p:spPr>
          <a:xfrm>
            <a:off x="264400" y="3527326"/>
            <a:ext cx="2718976" cy="1476700"/>
          </a:xfrm>
          <a:prstGeom prst="rect">
            <a:avLst/>
          </a:prstGeom>
          <a:noFill/>
          <a:ln>
            <a:noFill/>
          </a:ln>
        </p:spPr>
      </p:pic>
      <p:sp>
        <p:nvSpPr>
          <p:cNvPr id="63" name="Google Shape;63;p13"/>
          <p:cNvSpPr txBox="1"/>
          <p:nvPr/>
        </p:nvSpPr>
        <p:spPr>
          <a:xfrm>
            <a:off x="172000" y="221925"/>
            <a:ext cx="2501538" cy="61552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latin typeface="Lato"/>
                <a:ea typeface="Lato"/>
                <a:cs typeface="Lato"/>
                <a:sym typeface="Lato"/>
              </a:rPr>
              <a:t>Join on Zoom if you are remote (see Moodle for link).</a:t>
            </a:r>
            <a:endParaRPr dirty="0">
              <a:latin typeface="Lato"/>
              <a:ea typeface="Lato"/>
              <a:cs typeface="Lato"/>
              <a:sym typeface="Lato"/>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22"/>
          <p:cNvSpPr txBox="1">
            <a:spLocks noGrp="1"/>
          </p:cNvSpPr>
          <p:nvPr>
            <p:ph type="title"/>
          </p:nvPr>
        </p:nvSpPr>
        <p:spPr>
          <a:xfrm>
            <a:off x="311700" y="134400"/>
            <a:ext cx="8520600" cy="572700"/>
          </a:xfrm>
          <a:prstGeom prst="rect">
            <a:avLst/>
          </a:prstGeom>
        </p:spPr>
        <p:txBody>
          <a:bodyPr spcFirstLastPara="1" wrap="square" lIns="91425" tIns="91425" rIns="91425" bIns="91425" anchor="ctr" anchorCtr="0">
            <a:normAutofit fontScale="90000"/>
          </a:bodyPr>
          <a:lstStyle/>
          <a:p>
            <a:pPr marL="0" lvl="0" indent="0" algn="l" rtl="0">
              <a:spcBef>
                <a:spcPts val="0"/>
              </a:spcBef>
              <a:spcAft>
                <a:spcPts val="0"/>
              </a:spcAft>
              <a:buNone/>
            </a:pPr>
            <a:r>
              <a:rPr lang="en"/>
              <a:t>Basic Technique: Limited Direct Execution</a:t>
            </a:r>
            <a:endParaRPr/>
          </a:p>
        </p:txBody>
      </p:sp>
      <p:sp>
        <p:nvSpPr>
          <p:cNvPr id="124" name="Google Shape;124;p22"/>
          <p:cNvSpPr txBox="1">
            <a:spLocks noGrp="1"/>
          </p:cNvSpPr>
          <p:nvPr>
            <p:ph type="body" idx="1"/>
          </p:nvPr>
        </p:nvSpPr>
        <p:spPr>
          <a:xfrm>
            <a:off x="311700" y="1152475"/>
            <a:ext cx="32301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Problem #1 </a:t>
            </a:r>
            <a:br>
              <a:rPr lang="en" b="0"/>
            </a:br>
            <a:r>
              <a:rPr lang="en" b="0" u="sng"/>
              <a:t>Restricted Operations</a:t>
            </a:r>
            <a:endParaRPr b="0" u="sng"/>
          </a:p>
          <a:p>
            <a:pPr marL="0" lvl="0" indent="0" algn="l" rtl="0">
              <a:spcBef>
                <a:spcPts val="1200"/>
              </a:spcBef>
              <a:spcAft>
                <a:spcPts val="0"/>
              </a:spcAft>
              <a:buNone/>
            </a:pPr>
            <a:r>
              <a:rPr lang="en" b="0"/>
              <a:t>If we just run a program, how can the OS make sure the program doesn't do anything that we don’t want it to do, while still running it efficiently?</a:t>
            </a:r>
            <a:endParaRPr b="0"/>
          </a:p>
          <a:p>
            <a:pPr marL="0" lvl="0" indent="0" algn="l" rtl="0">
              <a:spcBef>
                <a:spcPts val="1200"/>
              </a:spcBef>
              <a:spcAft>
                <a:spcPts val="1200"/>
              </a:spcAft>
              <a:buNone/>
            </a:pPr>
            <a:endParaRPr b="0"/>
          </a:p>
        </p:txBody>
      </p:sp>
      <p:pic>
        <p:nvPicPr>
          <p:cNvPr id="125" name="Google Shape;125;p22"/>
          <p:cNvPicPr preferRelativeResize="0"/>
          <p:nvPr/>
        </p:nvPicPr>
        <p:blipFill>
          <a:blip r:embed="rId3">
            <a:alphaModFix/>
          </a:blip>
          <a:stretch>
            <a:fillRect/>
          </a:stretch>
        </p:blipFill>
        <p:spPr>
          <a:xfrm>
            <a:off x="3609600" y="1170125"/>
            <a:ext cx="5382000" cy="2171068"/>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23"/>
          <p:cNvSpPr txBox="1">
            <a:spLocks noGrp="1"/>
          </p:cNvSpPr>
          <p:nvPr>
            <p:ph type="title"/>
          </p:nvPr>
        </p:nvSpPr>
        <p:spPr>
          <a:xfrm>
            <a:off x="311700" y="134400"/>
            <a:ext cx="8520600" cy="572700"/>
          </a:xfrm>
          <a:prstGeom prst="rect">
            <a:avLst/>
          </a:prstGeom>
        </p:spPr>
        <p:txBody>
          <a:bodyPr spcFirstLastPara="1" wrap="square" lIns="91425" tIns="91425" rIns="91425" bIns="91425" anchor="ctr" anchorCtr="0">
            <a:normAutofit fontScale="90000"/>
          </a:bodyPr>
          <a:lstStyle/>
          <a:p>
            <a:pPr marL="0" lvl="0" indent="0" algn="l" rtl="0">
              <a:spcBef>
                <a:spcPts val="0"/>
              </a:spcBef>
              <a:spcAft>
                <a:spcPts val="0"/>
              </a:spcAft>
              <a:buNone/>
            </a:pPr>
            <a:r>
              <a:rPr lang="en"/>
              <a:t>Basic Technique: Limited Direct Execution</a:t>
            </a:r>
            <a:endParaRPr/>
          </a:p>
        </p:txBody>
      </p:sp>
      <p:sp>
        <p:nvSpPr>
          <p:cNvPr id="131" name="Google Shape;131;p23"/>
          <p:cNvSpPr txBox="1">
            <a:spLocks noGrp="1"/>
          </p:cNvSpPr>
          <p:nvPr>
            <p:ph type="body" idx="1"/>
          </p:nvPr>
        </p:nvSpPr>
        <p:spPr>
          <a:xfrm>
            <a:off x="311700" y="1152475"/>
            <a:ext cx="32301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Problem #2</a:t>
            </a:r>
            <a:br>
              <a:rPr lang="en" b="0"/>
            </a:br>
            <a:r>
              <a:rPr lang="en" b="0" u="sng"/>
              <a:t>Context Switching</a:t>
            </a:r>
            <a:endParaRPr b="0" u="sng"/>
          </a:p>
          <a:p>
            <a:pPr marL="0" lvl="0" indent="0" algn="l" rtl="0">
              <a:spcBef>
                <a:spcPts val="1200"/>
              </a:spcBef>
              <a:spcAft>
                <a:spcPts val="0"/>
              </a:spcAft>
              <a:buNone/>
            </a:pPr>
            <a:r>
              <a:rPr lang="en" b="0"/>
              <a:t>When we are running a process, how does the operating system stop it from running and switch to another process, thus implementing the time sharing we require to virtualize the CPU?</a:t>
            </a:r>
            <a:endParaRPr b="0"/>
          </a:p>
          <a:p>
            <a:pPr marL="0" lvl="0" indent="0" algn="l" rtl="0">
              <a:spcBef>
                <a:spcPts val="1200"/>
              </a:spcBef>
              <a:spcAft>
                <a:spcPts val="1200"/>
              </a:spcAft>
              <a:buNone/>
            </a:pPr>
            <a:endParaRPr b="0"/>
          </a:p>
        </p:txBody>
      </p:sp>
      <p:pic>
        <p:nvPicPr>
          <p:cNvPr id="132" name="Google Shape;132;p23"/>
          <p:cNvPicPr preferRelativeResize="0"/>
          <p:nvPr/>
        </p:nvPicPr>
        <p:blipFill>
          <a:blip r:embed="rId3">
            <a:alphaModFix/>
          </a:blip>
          <a:stretch>
            <a:fillRect/>
          </a:stretch>
        </p:blipFill>
        <p:spPr>
          <a:xfrm>
            <a:off x="3609600" y="1170125"/>
            <a:ext cx="5382000" cy="2171068"/>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24"/>
          <p:cNvSpPr txBox="1">
            <a:spLocks noGrp="1"/>
          </p:cNvSpPr>
          <p:nvPr>
            <p:ph type="title"/>
          </p:nvPr>
        </p:nvSpPr>
        <p:spPr>
          <a:xfrm>
            <a:off x="311700" y="134400"/>
            <a:ext cx="8520600" cy="572700"/>
          </a:xfrm>
          <a:prstGeom prst="rect">
            <a:avLst/>
          </a:prstGeom>
        </p:spPr>
        <p:txBody>
          <a:bodyPr spcFirstLastPara="1" wrap="square" lIns="91425" tIns="91425" rIns="91425" bIns="91425" anchor="ctr" anchorCtr="0">
            <a:normAutofit fontScale="90000"/>
          </a:bodyPr>
          <a:lstStyle/>
          <a:p>
            <a:pPr marL="0" lvl="0" indent="0" algn="l" rtl="0">
              <a:spcBef>
                <a:spcPts val="0"/>
              </a:spcBef>
              <a:spcAft>
                <a:spcPts val="0"/>
              </a:spcAft>
              <a:buNone/>
            </a:pPr>
            <a:r>
              <a:rPr lang="en"/>
              <a:t>Problem #1: Restricted Operations</a:t>
            </a:r>
            <a:endParaRPr/>
          </a:p>
        </p:txBody>
      </p:sp>
      <p:pic>
        <p:nvPicPr>
          <p:cNvPr id="138" name="Google Shape;138;p24"/>
          <p:cNvPicPr preferRelativeResize="0"/>
          <p:nvPr/>
        </p:nvPicPr>
        <p:blipFill>
          <a:blip r:embed="rId3">
            <a:alphaModFix/>
          </a:blip>
          <a:stretch>
            <a:fillRect/>
          </a:stretch>
        </p:blipFill>
        <p:spPr>
          <a:xfrm>
            <a:off x="152400" y="1722163"/>
            <a:ext cx="8839203" cy="169918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25"/>
          <p:cNvSpPr txBox="1">
            <a:spLocks noGrp="1"/>
          </p:cNvSpPr>
          <p:nvPr>
            <p:ph type="title"/>
          </p:nvPr>
        </p:nvSpPr>
        <p:spPr>
          <a:xfrm>
            <a:off x="311700" y="134400"/>
            <a:ext cx="8520600" cy="572700"/>
          </a:xfrm>
          <a:prstGeom prst="rect">
            <a:avLst/>
          </a:prstGeom>
        </p:spPr>
        <p:txBody>
          <a:bodyPr spcFirstLastPara="1" wrap="square" lIns="91425" tIns="91425" rIns="91425" bIns="91425" anchor="ctr" anchorCtr="0">
            <a:normAutofit fontScale="90000"/>
          </a:bodyPr>
          <a:lstStyle/>
          <a:p>
            <a:pPr marL="0" lvl="0" indent="0" algn="l" rtl="0">
              <a:spcBef>
                <a:spcPts val="0"/>
              </a:spcBef>
              <a:spcAft>
                <a:spcPts val="0"/>
              </a:spcAft>
              <a:buNone/>
            </a:pPr>
            <a:r>
              <a:rPr lang="en"/>
              <a:t>Here is a bad solution</a:t>
            </a:r>
            <a:endParaRPr/>
          </a:p>
        </p:txBody>
      </p:sp>
      <p:sp>
        <p:nvSpPr>
          <p:cNvPr id="144" name="Google Shape;144;p25"/>
          <p:cNvSpPr txBox="1">
            <a:spLocks noGrp="1"/>
          </p:cNvSpPr>
          <p:nvPr>
            <p:ph type="body" idx="1"/>
          </p:nvPr>
        </p:nvSpPr>
        <p:spPr>
          <a:xfrm>
            <a:off x="311700" y="1152475"/>
            <a:ext cx="5193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b="0"/>
              <a:t>We could let a process do whatever it wants.</a:t>
            </a:r>
            <a:endParaRPr b="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6"/>
          <p:cNvSpPr txBox="1">
            <a:spLocks noGrp="1"/>
          </p:cNvSpPr>
          <p:nvPr>
            <p:ph type="title"/>
          </p:nvPr>
        </p:nvSpPr>
        <p:spPr>
          <a:xfrm>
            <a:off x="311700" y="134400"/>
            <a:ext cx="8520600" cy="572700"/>
          </a:xfrm>
          <a:prstGeom prst="rect">
            <a:avLst/>
          </a:prstGeom>
        </p:spPr>
        <p:txBody>
          <a:bodyPr spcFirstLastPara="1" wrap="square" lIns="91425" tIns="91425" rIns="91425" bIns="91425" anchor="ctr" anchorCtr="0">
            <a:normAutofit fontScale="90000"/>
          </a:bodyPr>
          <a:lstStyle/>
          <a:p>
            <a:pPr marL="0" lvl="0" indent="0" algn="l" rtl="0">
              <a:spcBef>
                <a:spcPts val="0"/>
              </a:spcBef>
              <a:spcAft>
                <a:spcPts val="0"/>
              </a:spcAft>
              <a:buNone/>
            </a:pPr>
            <a:r>
              <a:rPr lang="en"/>
              <a:t>Here is a bad solution</a:t>
            </a:r>
            <a:endParaRPr/>
          </a:p>
        </p:txBody>
      </p:sp>
      <p:sp>
        <p:nvSpPr>
          <p:cNvPr id="150" name="Google Shape;150;p26"/>
          <p:cNvSpPr txBox="1">
            <a:spLocks noGrp="1"/>
          </p:cNvSpPr>
          <p:nvPr>
            <p:ph type="body" idx="1"/>
          </p:nvPr>
        </p:nvSpPr>
        <p:spPr>
          <a:xfrm>
            <a:off x="311700" y="1152475"/>
            <a:ext cx="8142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b="0"/>
              <a:t>We could let a process do whatever it wants.</a:t>
            </a:r>
            <a:endParaRPr b="0"/>
          </a:p>
          <a:p>
            <a:pPr marL="0" lvl="0" indent="0" algn="l" rtl="0">
              <a:spcBef>
                <a:spcPts val="1200"/>
              </a:spcBef>
              <a:spcAft>
                <a:spcPts val="0"/>
              </a:spcAft>
              <a:buNone/>
            </a:pPr>
            <a:r>
              <a:rPr lang="en" b="0"/>
              <a:t>But, this is likely to be a very bad idea.</a:t>
            </a:r>
            <a:endParaRPr b="0"/>
          </a:p>
          <a:p>
            <a:pPr marL="0" lvl="0" indent="0" algn="l" rtl="0">
              <a:spcBef>
                <a:spcPts val="1200"/>
              </a:spcBef>
              <a:spcAft>
                <a:spcPts val="1200"/>
              </a:spcAft>
              <a:buNone/>
            </a:pPr>
            <a:r>
              <a:rPr lang="en" b="0"/>
              <a:t>It would prevent the construction of many kinds of systems that are desirable.</a:t>
            </a:r>
            <a:endParaRPr b="0"/>
          </a:p>
        </p:txBody>
      </p:sp>
      <p:pic>
        <p:nvPicPr>
          <p:cNvPr id="151" name="Google Shape;151;p26"/>
          <p:cNvPicPr preferRelativeResize="0"/>
          <p:nvPr/>
        </p:nvPicPr>
        <p:blipFill>
          <a:blip r:embed="rId3">
            <a:alphaModFix/>
          </a:blip>
          <a:stretch>
            <a:fillRect/>
          </a:stretch>
        </p:blipFill>
        <p:spPr>
          <a:xfrm>
            <a:off x="380988" y="2855347"/>
            <a:ext cx="4955276" cy="2074150"/>
          </a:xfrm>
          <a:prstGeom prst="rect">
            <a:avLst/>
          </a:prstGeom>
          <a:noFill/>
          <a:ln>
            <a:noFill/>
          </a:ln>
        </p:spPr>
      </p:pic>
      <p:sp>
        <p:nvSpPr>
          <p:cNvPr id="152" name="Google Shape;152;p26"/>
          <p:cNvSpPr txBox="1"/>
          <p:nvPr/>
        </p:nvSpPr>
        <p:spPr>
          <a:xfrm>
            <a:off x="5474600" y="2855350"/>
            <a:ext cx="3495600" cy="1441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dirty="0"/>
              <a:t>For example, we can't simply let any user issue I/</a:t>
            </a:r>
            <a:r>
              <a:rPr lang="en" dirty="0" err="1"/>
              <a:t>Os</a:t>
            </a:r>
            <a:r>
              <a:rPr lang="en" dirty="0"/>
              <a:t> to disk.</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If we did, a process could simply read or write an entire disk and thus all protections would be lost. </a:t>
            </a:r>
            <a:endParaRPr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7"/>
          <p:cNvSpPr txBox="1">
            <a:spLocks noGrp="1"/>
          </p:cNvSpPr>
          <p:nvPr>
            <p:ph type="title"/>
          </p:nvPr>
        </p:nvSpPr>
        <p:spPr>
          <a:xfrm>
            <a:off x="311700" y="134400"/>
            <a:ext cx="8520600" cy="572700"/>
          </a:xfrm>
          <a:prstGeom prst="rect">
            <a:avLst/>
          </a:prstGeom>
        </p:spPr>
        <p:txBody>
          <a:bodyPr spcFirstLastPara="1" wrap="square" lIns="91425" tIns="91425" rIns="91425" bIns="91425" anchor="ctr" anchorCtr="0">
            <a:normAutofit fontScale="90000"/>
          </a:bodyPr>
          <a:lstStyle/>
          <a:p>
            <a:pPr marL="0" lvl="0" indent="0" algn="l" rtl="0">
              <a:spcBef>
                <a:spcPts val="0"/>
              </a:spcBef>
              <a:spcAft>
                <a:spcPts val="0"/>
              </a:spcAft>
              <a:buNone/>
            </a:pPr>
            <a:r>
              <a:rPr lang="en"/>
              <a:t>Introducing: User Mode</a:t>
            </a:r>
            <a:endParaRPr/>
          </a:p>
        </p:txBody>
      </p:sp>
      <p:sp>
        <p:nvSpPr>
          <p:cNvPr id="158" name="Google Shape;158;p27"/>
          <p:cNvSpPr txBox="1">
            <a:spLocks noGrp="1"/>
          </p:cNvSpPr>
          <p:nvPr>
            <p:ph type="body" idx="1"/>
          </p:nvPr>
        </p:nvSpPr>
        <p:spPr>
          <a:xfrm>
            <a:off x="311700" y="1152475"/>
            <a:ext cx="4619100" cy="3416400"/>
          </a:xfrm>
          <a:prstGeom prst="rect">
            <a:avLst/>
          </a:prstGeom>
        </p:spPr>
        <p:txBody>
          <a:bodyPr spcFirstLastPara="1" wrap="square" lIns="91425" tIns="91425" rIns="91425" bIns="91425" anchor="t" anchorCtr="0">
            <a:normAutofit lnSpcReduction="10000"/>
          </a:bodyPr>
          <a:lstStyle/>
          <a:p>
            <a:pPr marL="0" lvl="0" indent="0" algn="l" rtl="0">
              <a:spcBef>
                <a:spcPts val="0"/>
              </a:spcBef>
              <a:spcAft>
                <a:spcPts val="0"/>
              </a:spcAft>
              <a:buNone/>
            </a:pPr>
            <a:r>
              <a:rPr lang="en" b="0"/>
              <a:t>Thus, the approach we take is to introduce a new processor mode</a:t>
            </a:r>
            <a:br>
              <a:rPr lang="en" b="0"/>
            </a:br>
            <a:r>
              <a:rPr lang="en" b="0"/>
              <a:t>    known as </a:t>
            </a:r>
            <a:r>
              <a:rPr lang="en" b="0" u="sng"/>
              <a:t>user mode</a:t>
            </a:r>
            <a:r>
              <a:rPr lang="en" b="0"/>
              <a:t>.</a:t>
            </a:r>
            <a:endParaRPr b="0"/>
          </a:p>
          <a:p>
            <a:pPr marL="0" lvl="0" indent="0" algn="l" rtl="0">
              <a:spcBef>
                <a:spcPts val="1200"/>
              </a:spcBef>
              <a:spcAft>
                <a:spcPts val="0"/>
              </a:spcAft>
              <a:buNone/>
            </a:pPr>
            <a:r>
              <a:rPr lang="en" b="0"/>
              <a:t>Code that runs in user mode is restricted in what it can do.</a:t>
            </a:r>
            <a:endParaRPr b="0"/>
          </a:p>
          <a:p>
            <a:pPr marL="0" lvl="0" indent="0" algn="l" rtl="0">
              <a:spcBef>
                <a:spcPts val="1200"/>
              </a:spcBef>
              <a:spcAft>
                <a:spcPts val="0"/>
              </a:spcAft>
              <a:buNone/>
            </a:pPr>
            <a:r>
              <a:rPr lang="en" b="0"/>
              <a:t>For example, no I/O requests!</a:t>
            </a:r>
            <a:endParaRPr b="0"/>
          </a:p>
          <a:p>
            <a:pPr marL="0" lvl="0" indent="0" algn="l" rtl="0">
              <a:spcBef>
                <a:spcPts val="1200"/>
              </a:spcBef>
              <a:spcAft>
                <a:spcPts val="0"/>
              </a:spcAft>
              <a:buNone/>
            </a:pPr>
            <a:endParaRPr b="0"/>
          </a:p>
          <a:p>
            <a:pPr marL="0" lvl="0" indent="0" algn="l" rtl="0">
              <a:spcBef>
                <a:spcPts val="1200"/>
              </a:spcBef>
              <a:spcAft>
                <a:spcPts val="1200"/>
              </a:spcAft>
              <a:buNone/>
            </a:pPr>
            <a:r>
              <a:rPr lang="en" b="0"/>
              <a:t>If you try, then </a:t>
            </a:r>
            <a:endParaRPr b="0"/>
          </a:p>
        </p:txBody>
      </p:sp>
      <p:pic>
        <p:nvPicPr>
          <p:cNvPr id="159" name="Google Shape;159;p27"/>
          <p:cNvPicPr preferRelativeResize="0"/>
          <p:nvPr/>
        </p:nvPicPr>
        <p:blipFill>
          <a:blip r:embed="rId3">
            <a:alphaModFix/>
          </a:blip>
          <a:stretch>
            <a:fillRect/>
          </a:stretch>
        </p:blipFill>
        <p:spPr>
          <a:xfrm>
            <a:off x="4848501" y="1424476"/>
            <a:ext cx="4167875" cy="3087050"/>
          </a:xfrm>
          <a:prstGeom prst="rect">
            <a:avLst/>
          </a:prstGeom>
          <a:noFill/>
          <a:ln>
            <a:noFill/>
          </a:ln>
        </p:spPr>
      </p:pic>
      <p:pic>
        <p:nvPicPr>
          <p:cNvPr id="160" name="Google Shape;160;p27"/>
          <p:cNvPicPr preferRelativeResize="0"/>
          <p:nvPr/>
        </p:nvPicPr>
        <p:blipFill>
          <a:blip r:embed="rId4">
            <a:alphaModFix/>
          </a:blip>
          <a:stretch>
            <a:fillRect/>
          </a:stretch>
        </p:blipFill>
        <p:spPr>
          <a:xfrm>
            <a:off x="2038145" y="3796020"/>
            <a:ext cx="1443400" cy="11558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28"/>
          <p:cNvSpPr txBox="1">
            <a:spLocks noGrp="1"/>
          </p:cNvSpPr>
          <p:nvPr>
            <p:ph type="title"/>
          </p:nvPr>
        </p:nvSpPr>
        <p:spPr>
          <a:xfrm>
            <a:off x="311700" y="134400"/>
            <a:ext cx="8520600" cy="572700"/>
          </a:xfrm>
          <a:prstGeom prst="rect">
            <a:avLst/>
          </a:prstGeom>
        </p:spPr>
        <p:txBody>
          <a:bodyPr spcFirstLastPara="1" wrap="square" lIns="91425" tIns="91425" rIns="91425" bIns="91425" anchor="ctr" anchorCtr="0">
            <a:normAutofit fontScale="90000"/>
          </a:bodyPr>
          <a:lstStyle/>
          <a:p>
            <a:pPr marL="0" lvl="0" indent="0" algn="l" rtl="0">
              <a:spcBef>
                <a:spcPts val="0"/>
              </a:spcBef>
              <a:spcAft>
                <a:spcPts val="0"/>
              </a:spcAft>
              <a:buNone/>
            </a:pPr>
            <a:r>
              <a:rPr lang="en"/>
              <a:t>Introducing: Kernel Mode</a:t>
            </a:r>
            <a:endParaRPr/>
          </a:p>
        </p:txBody>
      </p:sp>
      <p:sp>
        <p:nvSpPr>
          <p:cNvPr id="166" name="Google Shape;166;p28"/>
          <p:cNvSpPr txBox="1">
            <a:spLocks noGrp="1"/>
          </p:cNvSpPr>
          <p:nvPr>
            <p:ph type="body" idx="1"/>
          </p:nvPr>
        </p:nvSpPr>
        <p:spPr>
          <a:xfrm>
            <a:off x="311700" y="1152475"/>
            <a:ext cx="46191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b="0"/>
              <a:t>And the other processor mode</a:t>
            </a:r>
            <a:br>
              <a:rPr lang="en" b="0"/>
            </a:br>
            <a:r>
              <a:rPr lang="en" b="0"/>
              <a:t>    is known as </a:t>
            </a:r>
            <a:r>
              <a:rPr lang="en" b="0" u="sng"/>
              <a:t>kernel mode</a:t>
            </a:r>
            <a:r>
              <a:rPr lang="en" b="0"/>
              <a:t>.</a:t>
            </a:r>
            <a:endParaRPr b="0"/>
          </a:p>
          <a:p>
            <a:pPr marL="0" lvl="0" indent="0" algn="l" rtl="0">
              <a:spcBef>
                <a:spcPts val="1200"/>
              </a:spcBef>
              <a:spcAft>
                <a:spcPts val="0"/>
              </a:spcAft>
              <a:buNone/>
            </a:pPr>
            <a:r>
              <a:rPr lang="en" b="0"/>
              <a:t>Code that runs in kernel mode can do whatever it wants.</a:t>
            </a:r>
            <a:endParaRPr b="0"/>
          </a:p>
          <a:p>
            <a:pPr marL="0" lvl="0" indent="0" algn="l" rtl="0">
              <a:spcBef>
                <a:spcPts val="1200"/>
              </a:spcBef>
              <a:spcAft>
                <a:spcPts val="0"/>
              </a:spcAft>
              <a:buNone/>
            </a:pPr>
            <a:r>
              <a:rPr lang="en" b="0"/>
              <a:t>For example, I/O requests!</a:t>
            </a:r>
            <a:endParaRPr b="0"/>
          </a:p>
          <a:p>
            <a:pPr marL="0" lvl="0" indent="0" algn="l" rtl="0">
              <a:spcBef>
                <a:spcPts val="1200"/>
              </a:spcBef>
              <a:spcAft>
                <a:spcPts val="0"/>
              </a:spcAft>
              <a:buNone/>
            </a:pPr>
            <a:endParaRPr b="0"/>
          </a:p>
          <a:p>
            <a:pPr marL="0" lvl="0" indent="0" algn="l" rtl="0">
              <a:spcBef>
                <a:spcPts val="1200"/>
              </a:spcBef>
              <a:spcAft>
                <a:spcPts val="1200"/>
              </a:spcAft>
              <a:buNone/>
            </a:pPr>
            <a:r>
              <a:rPr lang="en" b="0"/>
              <a:t>If you try, then </a:t>
            </a:r>
            <a:endParaRPr b="0"/>
          </a:p>
        </p:txBody>
      </p:sp>
      <p:pic>
        <p:nvPicPr>
          <p:cNvPr id="167" name="Google Shape;167;p28"/>
          <p:cNvPicPr preferRelativeResize="0"/>
          <p:nvPr/>
        </p:nvPicPr>
        <p:blipFill>
          <a:blip r:embed="rId3">
            <a:alphaModFix/>
          </a:blip>
          <a:stretch>
            <a:fillRect/>
          </a:stretch>
        </p:blipFill>
        <p:spPr>
          <a:xfrm>
            <a:off x="4848501" y="1424476"/>
            <a:ext cx="4167875" cy="3087050"/>
          </a:xfrm>
          <a:prstGeom prst="rect">
            <a:avLst/>
          </a:prstGeom>
          <a:noFill/>
          <a:ln>
            <a:noFill/>
          </a:ln>
        </p:spPr>
      </p:pic>
      <p:pic>
        <p:nvPicPr>
          <p:cNvPr id="168" name="Google Shape;168;p28"/>
          <p:cNvPicPr preferRelativeResize="0"/>
          <p:nvPr/>
        </p:nvPicPr>
        <p:blipFill>
          <a:blip r:embed="rId4">
            <a:alphaModFix/>
          </a:blip>
          <a:stretch>
            <a:fillRect/>
          </a:stretch>
        </p:blipFill>
        <p:spPr>
          <a:xfrm>
            <a:off x="1985357" y="3480320"/>
            <a:ext cx="1271775" cy="12717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29"/>
          <p:cNvSpPr txBox="1">
            <a:spLocks noGrp="1"/>
          </p:cNvSpPr>
          <p:nvPr>
            <p:ph type="title"/>
          </p:nvPr>
        </p:nvSpPr>
        <p:spPr>
          <a:xfrm>
            <a:off x="311700" y="134400"/>
            <a:ext cx="8520600" cy="572700"/>
          </a:xfrm>
          <a:prstGeom prst="rect">
            <a:avLst/>
          </a:prstGeom>
        </p:spPr>
        <p:txBody>
          <a:bodyPr spcFirstLastPara="1" wrap="square" lIns="91425" tIns="91425" rIns="91425" bIns="91425" anchor="ctr" anchorCtr="0">
            <a:normAutofit fontScale="90000"/>
          </a:bodyPr>
          <a:lstStyle/>
          <a:p>
            <a:pPr marL="0" lvl="0" indent="0" algn="l" rtl="0">
              <a:spcBef>
                <a:spcPts val="0"/>
              </a:spcBef>
              <a:spcAft>
                <a:spcPts val="0"/>
              </a:spcAft>
              <a:buNone/>
            </a:pPr>
            <a:r>
              <a:rPr lang="en"/>
              <a:t>Question?</a:t>
            </a:r>
            <a:endParaRPr/>
          </a:p>
        </p:txBody>
      </p:sp>
      <p:sp>
        <p:nvSpPr>
          <p:cNvPr id="174" name="Google Shape;174;p29"/>
          <p:cNvSpPr txBox="1">
            <a:spLocks noGrp="1"/>
          </p:cNvSpPr>
          <p:nvPr>
            <p:ph type="body" idx="1"/>
          </p:nvPr>
        </p:nvSpPr>
        <p:spPr>
          <a:xfrm>
            <a:off x="311700" y="1152475"/>
            <a:ext cx="48918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a:t>What should a user process do when it wishes to perform some kind of privileged operation?</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30"/>
          <p:cNvSpPr txBox="1">
            <a:spLocks noGrp="1"/>
          </p:cNvSpPr>
          <p:nvPr>
            <p:ph type="title"/>
          </p:nvPr>
        </p:nvSpPr>
        <p:spPr>
          <a:xfrm>
            <a:off x="311700" y="134400"/>
            <a:ext cx="8520600" cy="572700"/>
          </a:xfrm>
          <a:prstGeom prst="rect">
            <a:avLst/>
          </a:prstGeom>
        </p:spPr>
        <p:txBody>
          <a:bodyPr spcFirstLastPara="1" wrap="square" lIns="91425" tIns="91425" rIns="91425" bIns="91425" anchor="ctr" anchorCtr="0">
            <a:normAutofit fontScale="90000"/>
          </a:bodyPr>
          <a:lstStyle/>
          <a:p>
            <a:pPr marL="0" lvl="0" indent="0" algn="l" rtl="0">
              <a:spcBef>
                <a:spcPts val="0"/>
              </a:spcBef>
              <a:spcAft>
                <a:spcPts val="0"/>
              </a:spcAft>
              <a:buNone/>
            </a:pPr>
            <a:r>
              <a:rPr lang="en"/>
              <a:t>Question?</a:t>
            </a:r>
            <a:endParaRPr/>
          </a:p>
        </p:txBody>
      </p:sp>
      <p:sp>
        <p:nvSpPr>
          <p:cNvPr id="180" name="Google Shape;180;p30"/>
          <p:cNvSpPr txBox="1">
            <a:spLocks noGrp="1"/>
          </p:cNvSpPr>
          <p:nvPr>
            <p:ph type="body" idx="1"/>
          </p:nvPr>
        </p:nvSpPr>
        <p:spPr>
          <a:xfrm>
            <a:off x="311700" y="1152475"/>
            <a:ext cx="47349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0"/>
              <a:t>What should a user process do when it wishes to perform some kind of privileged operation?</a:t>
            </a:r>
            <a:endParaRPr b="0"/>
          </a:p>
          <a:p>
            <a:pPr marL="0" lvl="0" indent="0" algn="l" rtl="0">
              <a:spcBef>
                <a:spcPts val="1200"/>
              </a:spcBef>
              <a:spcAft>
                <a:spcPts val="1200"/>
              </a:spcAft>
              <a:buNone/>
            </a:pPr>
            <a:r>
              <a:rPr lang="en"/>
              <a:t>To enable this, virtually </a:t>
            </a:r>
            <a:br>
              <a:rPr lang="en"/>
            </a:br>
            <a:r>
              <a:rPr lang="en"/>
              <a:t>all modern hardware </a:t>
            </a:r>
            <a:br>
              <a:rPr lang="en"/>
            </a:br>
            <a:r>
              <a:rPr lang="en"/>
              <a:t>provides the ability for </a:t>
            </a:r>
            <a:br>
              <a:rPr lang="en"/>
            </a:br>
            <a:r>
              <a:rPr lang="en"/>
              <a:t>user programs to perform </a:t>
            </a:r>
            <a:br>
              <a:rPr lang="en"/>
            </a:br>
            <a:r>
              <a:rPr lang="en"/>
              <a:t>a </a:t>
            </a:r>
            <a:r>
              <a:rPr lang="en" u="sng"/>
              <a:t>system call</a:t>
            </a:r>
            <a:r>
              <a:rPr lang="en"/>
              <a:t>.</a:t>
            </a:r>
            <a:endParaRPr/>
          </a:p>
        </p:txBody>
      </p:sp>
      <p:pic>
        <p:nvPicPr>
          <p:cNvPr id="181" name="Google Shape;181;p30"/>
          <p:cNvPicPr preferRelativeResize="0"/>
          <p:nvPr/>
        </p:nvPicPr>
        <p:blipFill>
          <a:blip r:embed="rId3">
            <a:alphaModFix/>
          </a:blip>
          <a:stretch>
            <a:fillRect/>
          </a:stretch>
        </p:blipFill>
        <p:spPr>
          <a:xfrm>
            <a:off x="3392574" y="2186500"/>
            <a:ext cx="5751414" cy="2957000"/>
          </a:xfrm>
          <a:prstGeom prst="rect">
            <a:avLst/>
          </a:prstGeom>
          <a:noFill/>
          <a:ln>
            <a:noFill/>
          </a:ln>
        </p:spPr>
      </p:pic>
      <p:pic>
        <p:nvPicPr>
          <p:cNvPr id="182" name="Google Shape;182;p30"/>
          <p:cNvPicPr preferRelativeResize="0"/>
          <p:nvPr/>
        </p:nvPicPr>
        <p:blipFill>
          <a:blip r:embed="rId4">
            <a:alphaModFix/>
          </a:blip>
          <a:stretch>
            <a:fillRect/>
          </a:stretch>
        </p:blipFill>
        <p:spPr>
          <a:xfrm>
            <a:off x="5453672" y="1152472"/>
            <a:ext cx="1878225" cy="13888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31"/>
          <p:cNvSpPr txBox="1">
            <a:spLocks noGrp="1"/>
          </p:cNvSpPr>
          <p:nvPr>
            <p:ph type="title"/>
          </p:nvPr>
        </p:nvSpPr>
        <p:spPr>
          <a:xfrm>
            <a:off x="311700" y="134400"/>
            <a:ext cx="8520600" cy="572700"/>
          </a:xfrm>
          <a:prstGeom prst="rect">
            <a:avLst/>
          </a:prstGeom>
        </p:spPr>
        <p:txBody>
          <a:bodyPr spcFirstLastPara="1" wrap="square" lIns="91425" tIns="91425" rIns="91425" bIns="91425" anchor="ctr" anchorCtr="0">
            <a:normAutofit fontScale="90000"/>
          </a:bodyPr>
          <a:lstStyle/>
          <a:p>
            <a:pPr marL="0" lvl="0" indent="0" algn="l" rtl="0">
              <a:spcBef>
                <a:spcPts val="0"/>
              </a:spcBef>
              <a:spcAft>
                <a:spcPts val="0"/>
              </a:spcAft>
              <a:buNone/>
            </a:pPr>
            <a:r>
              <a:rPr lang="en"/>
              <a:t>System Calls</a:t>
            </a:r>
            <a:endParaRPr/>
          </a:p>
        </p:txBody>
      </p:sp>
      <p:sp>
        <p:nvSpPr>
          <p:cNvPr id="188" name="Google Shape;188;p31"/>
          <p:cNvSpPr txBox="1">
            <a:spLocks noGrp="1"/>
          </p:cNvSpPr>
          <p:nvPr>
            <p:ph type="body" idx="1"/>
          </p:nvPr>
        </p:nvSpPr>
        <p:spPr>
          <a:xfrm>
            <a:off x="311700" y="804575"/>
            <a:ext cx="8520600" cy="3858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b="0"/>
              <a:t>System calls expose key pieces of functionality to user programs</a:t>
            </a:r>
            <a:endParaRPr b="0"/>
          </a:p>
          <a:p>
            <a:pPr marL="457200" lvl="0" indent="-342900" algn="l" rtl="0">
              <a:spcBef>
                <a:spcPts val="1200"/>
              </a:spcBef>
              <a:spcAft>
                <a:spcPts val="0"/>
              </a:spcAft>
              <a:buSzPts val="1800"/>
              <a:buChar char="●"/>
            </a:pPr>
            <a:r>
              <a:rPr lang="en" b="0"/>
              <a:t>Accessing the file system</a:t>
            </a:r>
            <a:endParaRPr b="0"/>
          </a:p>
          <a:p>
            <a:pPr marL="457200" lvl="0" indent="-342900" algn="l" rtl="0">
              <a:spcBef>
                <a:spcPts val="0"/>
              </a:spcBef>
              <a:spcAft>
                <a:spcPts val="0"/>
              </a:spcAft>
              <a:buSzPts val="1800"/>
              <a:buChar char="●"/>
            </a:pPr>
            <a:r>
              <a:rPr lang="en" b="0"/>
              <a:t>Creating and destroying processes</a:t>
            </a:r>
            <a:endParaRPr b="0"/>
          </a:p>
          <a:p>
            <a:pPr marL="457200" lvl="0" indent="-342900" algn="l" rtl="0">
              <a:spcBef>
                <a:spcPts val="0"/>
              </a:spcBef>
              <a:spcAft>
                <a:spcPts val="0"/>
              </a:spcAft>
              <a:buSzPts val="1800"/>
              <a:buChar char="●"/>
            </a:pPr>
            <a:r>
              <a:rPr lang="en" b="0"/>
              <a:t>Communicating with other processes</a:t>
            </a:r>
            <a:endParaRPr b="0"/>
          </a:p>
          <a:p>
            <a:pPr marL="457200" lvl="0" indent="-342900" algn="l" rtl="0">
              <a:spcBef>
                <a:spcPts val="0"/>
              </a:spcBef>
              <a:spcAft>
                <a:spcPts val="0"/>
              </a:spcAft>
              <a:buSzPts val="1800"/>
              <a:buChar char="●"/>
            </a:pPr>
            <a:r>
              <a:rPr lang="en" b="0"/>
              <a:t>Allocating more memory</a:t>
            </a:r>
            <a:endParaRPr b="0"/>
          </a:p>
          <a:p>
            <a:pPr marL="0" lvl="0" indent="0" algn="l" rtl="0">
              <a:spcBef>
                <a:spcPts val="1200"/>
              </a:spcBef>
              <a:spcAft>
                <a:spcPts val="0"/>
              </a:spcAft>
              <a:buNone/>
            </a:pPr>
            <a:r>
              <a:rPr lang="en" b="0"/>
              <a:t>Most operating systems provide a few hundred system calls</a:t>
            </a:r>
            <a:endParaRPr b="0"/>
          </a:p>
          <a:p>
            <a:pPr marL="457200" lvl="0" indent="-342900" algn="l" rtl="0">
              <a:spcBef>
                <a:spcPts val="1200"/>
              </a:spcBef>
              <a:spcAft>
                <a:spcPts val="0"/>
              </a:spcAft>
              <a:buSzPts val="1800"/>
              <a:buChar char="●"/>
            </a:pPr>
            <a:r>
              <a:rPr lang="en" b="0"/>
              <a:t>POSIX</a:t>
            </a:r>
            <a:endParaRPr b="0"/>
          </a:p>
          <a:p>
            <a:pPr marL="457200" lvl="0" indent="-342900" algn="l" rtl="0">
              <a:spcBef>
                <a:spcPts val="0"/>
              </a:spcBef>
              <a:spcAft>
                <a:spcPts val="0"/>
              </a:spcAft>
              <a:buSzPts val="1800"/>
              <a:buChar char="●"/>
            </a:pPr>
            <a:r>
              <a:rPr lang="en" b="0"/>
              <a:t>Early Unix systems had a more concise set of 20</a:t>
            </a:r>
            <a:endParaRPr b="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pic>
        <p:nvPicPr>
          <p:cNvPr id="80" name="Google Shape;80;p16"/>
          <p:cNvPicPr preferRelativeResize="0"/>
          <p:nvPr/>
        </p:nvPicPr>
        <p:blipFill>
          <a:blip r:embed="rId3">
            <a:alphaModFix/>
          </a:blip>
          <a:stretch>
            <a:fillRect/>
          </a:stretch>
        </p:blipFill>
        <p:spPr>
          <a:xfrm>
            <a:off x="152400" y="1374513"/>
            <a:ext cx="8839199" cy="239448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32"/>
          <p:cNvSpPr txBox="1">
            <a:spLocks noGrp="1"/>
          </p:cNvSpPr>
          <p:nvPr>
            <p:ph type="title"/>
          </p:nvPr>
        </p:nvSpPr>
        <p:spPr>
          <a:xfrm>
            <a:off x="311700" y="134400"/>
            <a:ext cx="8520600" cy="572700"/>
          </a:xfrm>
          <a:prstGeom prst="rect">
            <a:avLst/>
          </a:prstGeom>
        </p:spPr>
        <p:txBody>
          <a:bodyPr spcFirstLastPara="1" wrap="square" lIns="91425" tIns="91425" rIns="91425" bIns="91425" anchor="ctr" anchorCtr="0">
            <a:normAutofit fontScale="90000"/>
          </a:bodyPr>
          <a:lstStyle/>
          <a:p>
            <a:pPr marL="0" lvl="0" indent="0" algn="l" rtl="0">
              <a:spcBef>
                <a:spcPts val="0"/>
              </a:spcBef>
              <a:spcAft>
                <a:spcPts val="0"/>
              </a:spcAft>
              <a:buNone/>
            </a:pPr>
            <a:r>
              <a:rPr lang="en"/>
              <a:t>Question?</a:t>
            </a:r>
            <a:endParaRPr/>
          </a:p>
        </p:txBody>
      </p:sp>
      <p:sp>
        <p:nvSpPr>
          <p:cNvPr id="194" name="Google Shape;194;p32"/>
          <p:cNvSpPr txBox="1">
            <a:spLocks noGrp="1"/>
          </p:cNvSpPr>
          <p:nvPr>
            <p:ph type="body" idx="1"/>
          </p:nvPr>
        </p:nvSpPr>
        <p:spPr>
          <a:xfrm>
            <a:off x="311700" y="1152475"/>
            <a:ext cx="83847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b="0"/>
              <a:t>If the kernel allows privileged functionality, how does a system call get us into the kernel?</a:t>
            </a:r>
            <a:endParaRPr b="0"/>
          </a:p>
          <a:p>
            <a:pPr marL="0" lvl="0" indent="0" algn="l" rtl="0">
              <a:spcBef>
                <a:spcPts val="1200"/>
              </a:spcBef>
              <a:spcAft>
                <a:spcPts val="0"/>
              </a:spcAft>
              <a:buNone/>
            </a:pPr>
            <a:r>
              <a:rPr lang="en" b="0"/>
              <a:t>How are system calls implemented?</a:t>
            </a:r>
            <a:endParaRPr b="0"/>
          </a:p>
          <a:p>
            <a:pPr marL="0" lvl="0" indent="0" algn="l" rtl="0">
              <a:spcBef>
                <a:spcPts val="1200"/>
              </a:spcBef>
              <a:spcAft>
                <a:spcPts val="0"/>
              </a:spcAft>
              <a:buNone/>
            </a:pPr>
            <a:r>
              <a:rPr lang="en" b="0"/>
              <a:t>We will describe this process in a “general” way. </a:t>
            </a:r>
            <a:endParaRPr b="0"/>
          </a:p>
          <a:p>
            <a:pPr marL="0" lvl="0" indent="457200" algn="l" rtl="0">
              <a:spcBef>
                <a:spcPts val="1200"/>
              </a:spcBef>
              <a:spcAft>
                <a:spcPts val="0"/>
              </a:spcAft>
              <a:buNone/>
            </a:pPr>
            <a:r>
              <a:rPr lang="en" b="0"/>
              <a:t>There are a lot of specifics and differences between x86 and x86-64</a:t>
            </a:r>
            <a:endParaRPr b="0"/>
          </a:p>
          <a:p>
            <a:pPr marL="0" lvl="0" indent="457200" algn="l" rtl="0">
              <a:spcBef>
                <a:spcPts val="1200"/>
              </a:spcBef>
              <a:spcAft>
                <a:spcPts val="1200"/>
              </a:spcAft>
              <a:buNone/>
            </a:pPr>
            <a:r>
              <a:rPr lang="en" b="0"/>
              <a:t>Read: </a:t>
            </a:r>
            <a:r>
              <a:rPr lang="en" sz="1100" b="0" u="sng">
                <a:solidFill>
                  <a:schemeClr val="hlink"/>
                </a:solidFill>
                <a:hlinkClick r:id="rId3"/>
              </a:rPr>
              <a:t>https://blog.packagecloud.io/eng/2016/04/05/the-definitive-guide-to-linux-system-calls/</a:t>
            </a:r>
            <a:endParaRPr b="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33"/>
          <p:cNvSpPr txBox="1">
            <a:spLocks noGrp="1"/>
          </p:cNvSpPr>
          <p:nvPr>
            <p:ph type="title"/>
          </p:nvPr>
        </p:nvSpPr>
        <p:spPr>
          <a:xfrm>
            <a:off x="311700" y="134400"/>
            <a:ext cx="8520600" cy="572700"/>
          </a:xfrm>
          <a:prstGeom prst="rect">
            <a:avLst/>
          </a:prstGeom>
        </p:spPr>
        <p:txBody>
          <a:bodyPr spcFirstLastPara="1" wrap="square" lIns="91425" tIns="91425" rIns="91425" bIns="91425" anchor="ctr" anchorCtr="0">
            <a:normAutofit fontScale="90000"/>
          </a:bodyPr>
          <a:lstStyle/>
          <a:p>
            <a:pPr marL="0" lvl="0" indent="0" algn="l" rtl="0">
              <a:spcBef>
                <a:spcPts val="0"/>
              </a:spcBef>
              <a:spcAft>
                <a:spcPts val="0"/>
              </a:spcAft>
              <a:buNone/>
            </a:pPr>
            <a:r>
              <a:rPr lang="en"/>
              <a:t>Executing a System Call</a:t>
            </a:r>
            <a:endParaRPr/>
          </a:p>
        </p:txBody>
      </p:sp>
      <p:sp>
        <p:nvSpPr>
          <p:cNvPr id="200" name="Google Shape;200;p33"/>
          <p:cNvSpPr txBox="1">
            <a:spLocks noGrp="1"/>
          </p:cNvSpPr>
          <p:nvPr>
            <p:ph type="body" idx="1"/>
          </p:nvPr>
        </p:nvSpPr>
        <p:spPr>
          <a:xfrm>
            <a:off x="311700" y="804575"/>
            <a:ext cx="8520600" cy="3858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To execute a system call:</a:t>
            </a:r>
            <a:endParaRPr/>
          </a:p>
          <a:p>
            <a:pPr marL="457200" lvl="0" indent="-342900" algn="l" rtl="0">
              <a:spcBef>
                <a:spcPts val="1200"/>
              </a:spcBef>
              <a:spcAft>
                <a:spcPts val="0"/>
              </a:spcAft>
              <a:buSzPts val="1800"/>
              <a:buChar char="●"/>
            </a:pPr>
            <a:r>
              <a:rPr lang="en"/>
              <a:t>A program executes a special </a:t>
            </a:r>
            <a:r>
              <a:rPr lang="en" u="sng"/>
              <a:t>trap</a:t>
            </a:r>
            <a:r>
              <a:rPr lang="en"/>
              <a:t> instruction</a:t>
            </a:r>
            <a:endParaRPr/>
          </a:p>
          <a:p>
            <a:pPr marL="914400" lvl="1" indent="-317500" algn="l" rtl="0">
              <a:spcBef>
                <a:spcPts val="0"/>
              </a:spcBef>
              <a:spcAft>
                <a:spcPts val="0"/>
              </a:spcAft>
              <a:buSzPts val="1400"/>
              <a:buChar char="○"/>
            </a:pPr>
            <a:r>
              <a:rPr lang="en"/>
              <a:t>Jumps into the kernel and raises the privilege level </a:t>
            </a:r>
            <a:r>
              <a:rPr lang="en" u="sng"/>
              <a:t>at the same time</a:t>
            </a:r>
            <a:endParaRPr u="sng"/>
          </a:p>
          <a:p>
            <a:pPr marL="914400" lvl="1" indent="-317500" algn="l" rtl="0">
              <a:spcBef>
                <a:spcPts val="0"/>
              </a:spcBef>
              <a:spcAft>
                <a:spcPts val="0"/>
              </a:spcAft>
              <a:buSzPts val="1400"/>
              <a:buChar char="○"/>
            </a:pPr>
            <a:r>
              <a:rPr lang="en"/>
              <a:t>Privileged operations </a:t>
            </a:r>
            <a:r>
              <a:rPr lang="en" b="1"/>
              <a:t>can be</a:t>
            </a:r>
            <a:r>
              <a:rPr lang="en"/>
              <a:t> performed</a:t>
            </a:r>
            <a:br>
              <a:rPr lang="en"/>
            </a:br>
            <a:endParaRPr/>
          </a:p>
          <a:p>
            <a:pPr marL="457200" marR="0" lvl="0" indent="0" algn="l" rtl="0">
              <a:lnSpc>
                <a:spcPct val="115000"/>
              </a:lnSpc>
              <a:spcBef>
                <a:spcPts val="1200"/>
              </a:spcBef>
              <a:spcAft>
                <a:spcPts val="1600"/>
              </a:spcAft>
              <a:buNone/>
            </a:pP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34"/>
          <p:cNvSpPr txBox="1">
            <a:spLocks noGrp="1"/>
          </p:cNvSpPr>
          <p:nvPr>
            <p:ph type="title"/>
          </p:nvPr>
        </p:nvSpPr>
        <p:spPr>
          <a:xfrm>
            <a:off x="311700" y="134400"/>
            <a:ext cx="8520600" cy="572700"/>
          </a:xfrm>
          <a:prstGeom prst="rect">
            <a:avLst/>
          </a:prstGeom>
        </p:spPr>
        <p:txBody>
          <a:bodyPr spcFirstLastPara="1" wrap="square" lIns="91425" tIns="91425" rIns="91425" bIns="91425" anchor="ctr" anchorCtr="0">
            <a:normAutofit fontScale="90000"/>
          </a:bodyPr>
          <a:lstStyle/>
          <a:p>
            <a:pPr marL="0" lvl="0" indent="0" algn="l" rtl="0">
              <a:spcBef>
                <a:spcPts val="0"/>
              </a:spcBef>
              <a:spcAft>
                <a:spcPts val="0"/>
              </a:spcAft>
              <a:buNone/>
            </a:pPr>
            <a:r>
              <a:rPr lang="en"/>
              <a:t>Executing a System Call</a:t>
            </a:r>
            <a:endParaRPr/>
          </a:p>
        </p:txBody>
      </p:sp>
      <p:sp>
        <p:nvSpPr>
          <p:cNvPr id="206" name="Google Shape;206;p34"/>
          <p:cNvSpPr txBox="1">
            <a:spLocks noGrp="1"/>
          </p:cNvSpPr>
          <p:nvPr>
            <p:ph type="body" idx="1"/>
          </p:nvPr>
        </p:nvSpPr>
        <p:spPr>
          <a:xfrm>
            <a:off x="311700" y="804575"/>
            <a:ext cx="8520600" cy="3858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To execute a system call:</a:t>
            </a:r>
            <a:endParaRPr/>
          </a:p>
          <a:p>
            <a:pPr marL="457200" lvl="0" indent="-342900" algn="l" rtl="0">
              <a:spcBef>
                <a:spcPts val="1200"/>
              </a:spcBef>
              <a:spcAft>
                <a:spcPts val="0"/>
              </a:spcAft>
              <a:buSzPts val="1800"/>
              <a:buChar char="●"/>
            </a:pPr>
            <a:r>
              <a:rPr lang="en"/>
              <a:t>A program executes a special </a:t>
            </a:r>
            <a:r>
              <a:rPr lang="en" u="sng"/>
              <a:t>trap</a:t>
            </a:r>
            <a:r>
              <a:rPr lang="en"/>
              <a:t> instruction</a:t>
            </a:r>
            <a:endParaRPr/>
          </a:p>
          <a:p>
            <a:pPr marL="914400" lvl="1" indent="-317500" algn="l" rtl="0">
              <a:spcBef>
                <a:spcPts val="0"/>
              </a:spcBef>
              <a:spcAft>
                <a:spcPts val="0"/>
              </a:spcAft>
              <a:buSzPts val="1400"/>
              <a:buChar char="○"/>
            </a:pPr>
            <a:r>
              <a:rPr lang="en"/>
              <a:t>Jumps into the kernel and raises the privilege level </a:t>
            </a:r>
            <a:r>
              <a:rPr lang="en" u="sng"/>
              <a:t>at the same time</a:t>
            </a:r>
            <a:endParaRPr u="sng"/>
          </a:p>
          <a:p>
            <a:pPr marL="914400" lvl="1" indent="-317500" algn="l" rtl="0">
              <a:spcBef>
                <a:spcPts val="0"/>
              </a:spcBef>
              <a:spcAft>
                <a:spcPts val="0"/>
              </a:spcAft>
              <a:buSzPts val="1400"/>
              <a:buChar char="○"/>
            </a:pPr>
            <a:r>
              <a:rPr lang="en"/>
              <a:t>Privileged operations </a:t>
            </a:r>
            <a:r>
              <a:rPr lang="en" b="1"/>
              <a:t>can be</a:t>
            </a:r>
            <a:r>
              <a:rPr lang="en"/>
              <a:t> performed</a:t>
            </a:r>
            <a:br>
              <a:rPr lang="en"/>
            </a:br>
            <a:endParaRPr/>
          </a:p>
          <a:p>
            <a:pPr marL="457200" lvl="0" indent="-342900" algn="l" rtl="0">
              <a:spcBef>
                <a:spcPts val="0"/>
              </a:spcBef>
              <a:spcAft>
                <a:spcPts val="0"/>
              </a:spcAft>
              <a:buSzPts val="1800"/>
              <a:buChar char="●"/>
            </a:pPr>
            <a:r>
              <a:rPr lang="en"/>
              <a:t>When finished, the OS calls a special </a:t>
            </a:r>
            <a:r>
              <a:rPr lang="en" u="sng"/>
              <a:t>return-from-trap</a:t>
            </a:r>
            <a:r>
              <a:rPr lang="en"/>
              <a:t> instruction</a:t>
            </a:r>
            <a:endParaRPr/>
          </a:p>
          <a:p>
            <a:pPr marL="914400" lvl="1" indent="-317500" algn="l" rtl="0">
              <a:spcBef>
                <a:spcPts val="0"/>
              </a:spcBef>
              <a:spcAft>
                <a:spcPts val="0"/>
              </a:spcAft>
              <a:buSzPts val="1400"/>
              <a:buChar char="○"/>
            </a:pPr>
            <a:r>
              <a:rPr lang="en"/>
              <a:t>Returns to the calling program and lowers the privilege level </a:t>
            </a:r>
            <a:r>
              <a:rPr lang="en" u="sng"/>
              <a:t>at the same time</a:t>
            </a:r>
            <a:endParaRPr u="sng"/>
          </a:p>
          <a:p>
            <a:pPr marL="914400" lvl="1" indent="-317500" algn="l" rtl="0">
              <a:spcBef>
                <a:spcPts val="0"/>
              </a:spcBef>
              <a:spcAft>
                <a:spcPts val="0"/>
              </a:spcAft>
              <a:buSzPts val="1400"/>
              <a:buChar char="○"/>
            </a:pPr>
            <a:r>
              <a:rPr lang="en"/>
              <a:t>Privileged operations </a:t>
            </a:r>
            <a:r>
              <a:rPr lang="en" b="1"/>
              <a:t>can not be</a:t>
            </a:r>
            <a:r>
              <a:rPr lang="en"/>
              <a:t> performed</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35"/>
          <p:cNvSpPr txBox="1">
            <a:spLocks noGrp="1"/>
          </p:cNvSpPr>
          <p:nvPr>
            <p:ph type="title"/>
          </p:nvPr>
        </p:nvSpPr>
        <p:spPr>
          <a:xfrm>
            <a:off x="311700" y="134400"/>
            <a:ext cx="8520600" cy="572700"/>
          </a:xfrm>
          <a:prstGeom prst="rect">
            <a:avLst/>
          </a:prstGeom>
        </p:spPr>
        <p:txBody>
          <a:bodyPr spcFirstLastPara="1" wrap="square" lIns="91425" tIns="91425" rIns="91425" bIns="91425" anchor="ctr" anchorCtr="0">
            <a:normAutofit fontScale="90000"/>
          </a:bodyPr>
          <a:lstStyle/>
          <a:p>
            <a:pPr marL="0" lvl="0" indent="0" algn="l" rtl="0">
              <a:spcBef>
                <a:spcPts val="0"/>
              </a:spcBef>
              <a:spcAft>
                <a:spcPts val="0"/>
              </a:spcAft>
              <a:buNone/>
            </a:pPr>
            <a:r>
              <a:rPr lang="en"/>
              <a:t>Preparing for a System Call: Saving State</a:t>
            </a:r>
            <a:endParaRPr/>
          </a:p>
        </p:txBody>
      </p:sp>
      <p:sp>
        <p:nvSpPr>
          <p:cNvPr id="212" name="Google Shape;212;p35"/>
          <p:cNvSpPr/>
          <p:nvPr/>
        </p:nvSpPr>
        <p:spPr>
          <a:xfrm>
            <a:off x="1201175" y="1239675"/>
            <a:ext cx="1717200" cy="3318600"/>
          </a:xfrm>
          <a:prstGeom prst="rect">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User Mode</a:t>
            </a:r>
            <a:endParaRPr/>
          </a:p>
        </p:txBody>
      </p:sp>
      <p:sp>
        <p:nvSpPr>
          <p:cNvPr id="213" name="Google Shape;213;p35"/>
          <p:cNvSpPr/>
          <p:nvPr/>
        </p:nvSpPr>
        <p:spPr>
          <a:xfrm>
            <a:off x="5919575" y="1239675"/>
            <a:ext cx="1717200" cy="33186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Kernel Mode</a:t>
            </a:r>
            <a:endParaRPr/>
          </a:p>
        </p:txBody>
      </p:sp>
      <p:sp>
        <p:nvSpPr>
          <p:cNvPr id="214" name="Google Shape;214;p35"/>
          <p:cNvSpPr/>
          <p:nvPr/>
        </p:nvSpPr>
        <p:spPr>
          <a:xfrm>
            <a:off x="3156575" y="2667975"/>
            <a:ext cx="2524800" cy="462000"/>
          </a:xfrm>
          <a:prstGeom prst="rightArrow">
            <a:avLst>
              <a:gd name="adj1" fmla="val 50000"/>
              <a:gd name="adj2" fmla="val 50000"/>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FFFFFF"/>
                </a:solidFill>
              </a:rPr>
              <a:t>TRAP</a:t>
            </a:r>
            <a:endParaRPr b="1">
              <a:solidFill>
                <a:srgbClr val="FFFFFF"/>
              </a:solidFill>
            </a:endParaRPr>
          </a:p>
        </p:txBody>
      </p:sp>
      <p:sp>
        <p:nvSpPr>
          <p:cNvPr id="215" name="Google Shape;215;p35"/>
          <p:cNvSpPr txBox="1"/>
          <p:nvPr/>
        </p:nvSpPr>
        <p:spPr>
          <a:xfrm>
            <a:off x="3143063" y="1948050"/>
            <a:ext cx="2551800" cy="517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Save state (registers) </a:t>
            </a:r>
            <a:endParaRPr/>
          </a:p>
          <a:p>
            <a:pPr marL="0" lvl="0" indent="0" algn="ctr" rtl="0">
              <a:spcBef>
                <a:spcPts val="0"/>
              </a:spcBef>
              <a:spcAft>
                <a:spcPts val="0"/>
              </a:spcAft>
              <a:buNone/>
            </a:pPr>
            <a:r>
              <a:rPr lang="en"/>
              <a:t>of user process</a:t>
            </a:r>
            <a:endParaRPr/>
          </a:p>
        </p:txBody>
      </p:sp>
      <p:sp>
        <p:nvSpPr>
          <p:cNvPr id="216" name="Google Shape;216;p35"/>
          <p:cNvSpPr txBox="1"/>
          <p:nvPr/>
        </p:nvSpPr>
        <p:spPr>
          <a:xfrm>
            <a:off x="3143075" y="3332400"/>
            <a:ext cx="2551800" cy="1079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On the x86 this will push the program counter, flags, and a few other registers onto a per-process </a:t>
            </a:r>
            <a:r>
              <a:rPr lang="en" u="sng"/>
              <a:t>kernel stack</a:t>
            </a:r>
            <a:r>
              <a:rPr lang="en"/>
              <a:t>.</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36"/>
          <p:cNvSpPr txBox="1">
            <a:spLocks noGrp="1"/>
          </p:cNvSpPr>
          <p:nvPr>
            <p:ph type="title"/>
          </p:nvPr>
        </p:nvSpPr>
        <p:spPr>
          <a:xfrm>
            <a:off x="311700" y="134400"/>
            <a:ext cx="8520600" cy="572700"/>
          </a:xfrm>
          <a:prstGeom prst="rect">
            <a:avLst/>
          </a:prstGeom>
        </p:spPr>
        <p:txBody>
          <a:bodyPr spcFirstLastPara="1" wrap="square" lIns="91425" tIns="91425" rIns="91425" bIns="91425" anchor="ctr" anchorCtr="0">
            <a:normAutofit fontScale="90000"/>
          </a:bodyPr>
          <a:lstStyle/>
          <a:p>
            <a:pPr marL="0" lvl="0" indent="0" algn="l" rtl="0">
              <a:spcBef>
                <a:spcPts val="0"/>
              </a:spcBef>
              <a:spcAft>
                <a:spcPts val="0"/>
              </a:spcAft>
              <a:buNone/>
            </a:pPr>
            <a:r>
              <a:rPr lang="en"/>
              <a:t>Preparing for a System Call: Saving State</a:t>
            </a:r>
            <a:endParaRPr/>
          </a:p>
        </p:txBody>
      </p:sp>
      <p:sp>
        <p:nvSpPr>
          <p:cNvPr id="222" name="Google Shape;222;p36"/>
          <p:cNvSpPr/>
          <p:nvPr/>
        </p:nvSpPr>
        <p:spPr>
          <a:xfrm>
            <a:off x="1201175" y="1239675"/>
            <a:ext cx="1717200" cy="3318600"/>
          </a:xfrm>
          <a:prstGeom prst="rect">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User Mode</a:t>
            </a:r>
            <a:endParaRPr/>
          </a:p>
        </p:txBody>
      </p:sp>
      <p:sp>
        <p:nvSpPr>
          <p:cNvPr id="223" name="Google Shape;223;p36"/>
          <p:cNvSpPr/>
          <p:nvPr/>
        </p:nvSpPr>
        <p:spPr>
          <a:xfrm>
            <a:off x="5919575" y="1239675"/>
            <a:ext cx="1717200" cy="33186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Kernel Mode</a:t>
            </a:r>
            <a:endParaRPr/>
          </a:p>
        </p:txBody>
      </p:sp>
      <p:sp>
        <p:nvSpPr>
          <p:cNvPr id="224" name="Google Shape;224;p36"/>
          <p:cNvSpPr/>
          <p:nvPr/>
        </p:nvSpPr>
        <p:spPr>
          <a:xfrm>
            <a:off x="3156575" y="2667975"/>
            <a:ext cx="2524800" cy="462000"/>
          </a:xfrm>
          <a:prstGeom prst="rightArrow">
            <a:avLst>
              <a:gd name="adj1" fmla="val 50000"/>
              <a:gd name="adj2" fmla="val 50000"/>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FFFFFF"/>
                </a:solidFill>
              </a:rPr>
              <a:t>TRAP</a:t>
            </a:r>
            <a:endParaRPr b="1">
              <a:solidFill>
                <a:srgbClr val="FFFFFF"/>
              </a:solidFill>
            </a:endParaRPr>
          </a:p>
        </p:txBody>
      </p:sp>
      <p:sp>
        <p:nvSpPr>
          <p:cNvPr id="225" name="Google Shape;225;p36"/>
          <p:cNvSpPr txBox="1"/>
          <p:nvPr/>
        </p:nvSpPr>
        <p:spPr>
          <a:xfrm>
            <a:off x="3143063" y="1948050"/>
            <a:ext cx="2551800" cy="517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Save state (registers) </a:t>
            </a:r>
            <a:endParaRPr/>
          </a:p>
          <a:p>
            <a:pPr marL="0" lvl="0" indent="0" algn="ctr" rtl="0">
              <a:spcBef>
                <a:spcPts val="0"/>
              </a:spcBef>
              <a:spcAft>
                <a:spcPts val="0"/>
              </a:spcAft>
              <a:buNone/>
            </a:pPr>
            <a:r>
              <a:rPr lang="en"/>
              <a:t>of user process</a:t>
            </a:r>
            <a:endParaRPr/>
          </a:p>
        </p:txBody>
      </p:sp>
      <p:sp>
        <p:nvSpPr>
          <p:cNvPr id="226" name="Google Shape;226;p36"/>
          <p:cNvSpPr txBox="1"/>
          <p:nvPr/>
        </p:nvSpPr>
        <p:spPr>
          <a:xfrm>
            <a:off x="3143075" y="3332400"/>
            <a:ext cx="2551800" cy="1079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On the x86 this will push the program counter, flags, and a few other registers onto a per-process </a:t>
            </a:r>
            <a:r>
              <a:rPr lang="en" u="sng"/>
              <a:t>kernel stack</a:t>
            </a:r>
            <a:r>
              <a:rPr lang="en"/>
              <a:t>.</a:t>
            </a:r>
            <a:endParaRPr/>
          </a:p>
        </p:txBody>
      </p:sp>
      <p:pic>
        <p:nvPicPr>
          <p:cNvPr id="227" name="Google Shape;227;p36"/>
          <p:cNvPicPr preferRelativeResize="0"/>
          <p:nvPr/>
        </p:nvPicPr>
        <p:blipFill>
          <a:blip r:embed="rId3">
            <a:alphaModFix/>
          </a:blip>
          <a:stretch>
            <a:fillRect/>
          </a:stretch>
        </p:blipFill>
        <p:spPr>
          <a:xfrm>
            <a:off x="1817564" y="1446725"/>
            <a:ext cx="5202825" cy="2904500"/>
          </a:xfrm>
          <a:prstGeom prst="rect">
            <a:avLst/>
          </a:prstGeom>
          <a:noFill/>
          <a:ln>
            <a:noFill/>
          </a:ln>
        </p:spPr>
      </p:pic>
      <p:sp>
        <p:nvSpPr>
          <p:cNvPr id="228" name="Google Shape;228;p36"/>
          <p:cNvSpPr/>
          <p:nvPr/>
        </p:nvSpPr>
        <p:spPr>
          <a:xfrm>
            <a:off x="1817575" y="2263075"/>
            <a:ext cx="5202900" cy="3219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36"/>
          <p:cNvSpPr txBox="1"/>
          <p:nvPr/>
        </p:nvSpPr>
        <p:spPr>
          <a:xfrm>
            <a:off x="3111025" y="4614525"/>
            <a:ext cx="2616000" cy="38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0000"/>
                </a:solidFill>
              </a:rPr>
              <a:t>Remember this from last time?</a:t>
            </a:r>
            <a:endParaRPr>
              <a:solidFill>
                <a:srgbClr val="FF0000"/>
              </a:solidFill>
            </a:endParaRPr>
          </a:p>
        </p:txBody>
      </p:sp>
      <p:cxnSp>
        <p:nvCxnSpPr>
          <p:cNvPr id="230" name="Google Shape;230;p36"/>
          <p:cNvCxnSpPr>
            <a:stCxn id="229" idx="0"/>
          </p:cNvCxnSpPr>
          <p:nvPr/>
        </p:nvCxnSpPr>
        <p:spPr>
          <a:xfrm rot="10800000">
            <a:off x="2943025" y="2602725"/>
            <a:ext cx="1476000" cy="2011800"/>
          </a:xfrm>
          <a:prstGeom prst="straightConnector1">
            <a:avLst/>
          </a:prstGeom>
          <a:noFill/>
          <a:ln w="28575" cap="flat" cmpd="sng">
            <a:solidFill>
              <a:srgbClr val="FF0000"/>
            </a:solidFill>
            <a:prstDash val="solid"/>
            <a:round/>
            <a:headEnd type="none" w="med" len="med"/>
            <a:tailEnd type="triangle" w="med" len="med"/>
          </a:ln>
        </p:spPr>
      </p:cxn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37"/>
          <p:cNvSpPr txBox="1">
            <a:spLocks noGrp="1"/>
          </p:cNvSpPr>
          <p:nvPr>
            <p:ph type="title"/>
          </p:nvPr>
        </p:nvSpPr>
        <p:spPr>
          <a:xfrm>
            <a:off x="311700" y="134400"/>
            <a:ext cx="8520600" cy="572700"/>
          </a:xfrm>
          <a:prstGeom prst="rect">
            <a:avLst/>
          </a:prstGeom>
        </p:spPr>
        <p:txBody>
          <a:bodyPr spcFirstLastPara="1" wrap="square" lIns="91425" tIns="91425" rIns="91425" bIns="91425" anchor="ctr" anchorCtr="0">
            <a:normAutofit fontScale="90000"/>
          </a:bodyPr>
          <a:lstStyle/>
          <a:p>
            <a:pPr marL="0" lvl="0" indent="0" algn="l" rtl="0">
              <a:spcBef>
                <a:spcPts val="0"/>
              </a:spcBef>
              <a:spcAft>
                <a:spcPts val="0"/>
              </a:spcAft>
              <a:buNone/>
            </a:pPr>
            <a:r>
              <a:rPr lang="en"/>
              <a:t>Completing a System Call: Restoring State</a:t>
            </a:r>
            <a:endParaRPr/>
          </a:p>
        </p:txBody>
      </p:sp>
      <p:sp>
        <p:nvSpPr>
          <p:cNvPr id="236" name="Google Shape;236;p37"/>
          <p:cNvSpPr/>
          <p:nvPr/>
        </p:nvSpPr>
        <p:spPr>
          <a:xfrm>
            <a:off x="1201175" y="1239675"/>
            <a:ext cx="1717200" cy="3318600"/>
          </a:xfrm>
          <a:prstGeom prst="rect">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User Mode</a:t>
            </a:r>
            <a:endParaRPr/>
          </a:p>
        </p:txBody>
      </p:sp>
      <p:sp>
        <p:nvSpPr>
          <p:cNvPr id="237" name="Google Shape;237;p37"/>
          <p:cNvSpPr/>
          <p:nvPr/>
        </p:nvSpPr>
        <p:spPr>
          <a:xfrm>
            <a:off x="5919575" y="1239675"/>
            <a:ext cx="1717200" cy="33186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Kernel Mode</a:t>
            </a:r>
            <a:endParaRPr/>
          </a:p>
        </p:txBody>
      </p:sp>
      <p:sp>
        <p:nvSpPr>
          <p:cNvPr id="238" name="Google Shape;238;p37"/>
          <p:cNvSpPr/>
          <p:nvPr/>
        </p:nvSpPr>
        <p:spPr>
          <a:xfrm flipH="1">
            <a:off x="3156575" y="2659275"/>
            <a:ext cx="2524800" cy="479400"/>
          </a:xfrm>
          <a:prstGeom prst="rightArrow">
            <a:avLst>
              <a:gd name="adj1" fmla="val 50000"/>
              <a:gd name="adj2" fmla="val 50000"/>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FFFFFF"/>
                </a:solidFill>
              </a:rPr>
              <a:t>RETURN-FROM-TRAP</a:t>
            </a:r>
            <a:endParaRPr b="1">
              <a:solidFill>
                <a:srgbClr val="FFFFFF"/>
              </a:solidFill>
            </a:endParaRPr>
          </a:p>
        </p:txBody>
      </p:sp>
      <p:sp>
        <p:nvSpPr>
          <p:cNvPr id="239" name="Google Shape;239;p37"/>
          <p:cNvSpPr txBox="1"/>
          <p:nvPr/>
        </p:nvSpPr>
        <p:spPr>
          <a:xfrm>
            <a:off x="3143063" y="1948050"/>
            <a:ext cx="2551800" cy="517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Restore state (registers) </a:t>
            </a:r>
            <a:endParaRPr/>
          </a:p>
          <a:p>
            <a:pPr marL="0" lvl="0" indent="0" algn="ctr" rtl="0">
              <a:spcBef>
                <a:spcPts val="0"/>
              </a:spcBef>
              <a:spcAft>
                <a:spcPts val="0"/>
              </a:spcAft>
              <a:buNone/>
            </a:pPr>
            <a:r>
              <a:rPr lang="en"/>
              <a:t>of user process</a:t>
            </a:r>
            <a:endParaRPr/>
          </a:p>
        </p:txBody>
      </p:sp>
      <p:sp>
        <p:nvSpPr>
          <p:cNvPr id="240" name="Google Shape;240;p37"/>
          <p:cNvSpPr txBox="1"/>
          <p:nvPr/>
        </p:nvSpPr>
        <p:spPr>
          <a:xfrm>
            <a:off x="3143075" y="3332400"/>
            <a:ext cx="2551800" cy="1079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On the x86 this will pop the program counter, flags, and a few other registers off of a per-process </a:t>
            </a:r>
            <a:r>
              <a:rPr lang="en" u="sng"/>
              <a:t>kernel stack</a:t>
            </a:r>
            <a:r>
              <a:rPr lang="en"/>
              <a:t>.</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p38"/>
          <p:cNvSpPr txBox="1">
            <a:spLocks noGrp="1"/>
          </p:cNvSpPr>
          <p:nvPr>
            <p:ph type="body" idx="1"/>
          </p:nvPr>
        </p:nvSpPr>
        <p:spPr>
          <a:xfrm>
            <a:off x="311700" y="848400"/>
            <a:ext cx="8520600" cy="4172100"/>
          </a:xfrm>
          <a:prstGeom prst="rect">
            <a:avLst/>
          </a:prstGeom>
        </p:spPr>
        <p:txBody>
          <a:bodyPr spcFirstLastPara="1" wrap="square" lIns="91425" tIns="91425" rIns="91425" bIns="91425" anchor="t" anchorCtr="0">
            <a:normAutofit fontScale="92500"/>
          </a:bodyPr>
          <a:lstStyle/>
          <a:p>
            <a:pPr marL="0" lvl="0" indent="0" algn="ctr" rtl="0">
              <a:spcBef>
                <a:spcPts val="0"/>
              </a:spcBef>
              <a:spcAft>
                <a:spcPts val="0"/>
              </a:spcAft>
              <a:buNone/>
            </a:pPr>
            <a:r>
              <a:rPr lang="en" sz="3600"/>
              <a:t>How does the trap know</a:t>
            </a:r>
            <a:br>
              <a:rPr lang="en" sz="3600"/>
            </a:br>
            <a:r>
              <a:rPr lang="en" sz="3600"/>
              <a:t>which code to run in the OS?</a:t>
            </a:r>
            <a:endParaRPr sz="3600"/>
          </a:p>
          <a:p>
            <a:pPr marL="0" lvl="0" indent="0" algn="ctr" rtl="0">
              <a:spcBef>
                <a:spcPts val="1200"/>
              </a:spcBef>
              <a:spcAft>
                <a:spcPts val="0"/>
              </a:spcAft>
              <a:buNone/>
            </a:pPr>
            <a:endParaRPr sz="3600"/>
          </a:p>
          <a:p>
            <a:pPr marL="0" lvl="0" indent="0" algn="ctr" rtl="0">
              <a:spcBef>
                <a:spcPts val="1200"/>
              </a:spcBef>
              <a:spcAft>
                <a:spcPts val="0"/>
              </a:spcAft>
              <a:buNone/>
            </a:pPr>
            <a:endParaRPr sz="3600"/>
          </a:p>
          <a:p>
            <a:pPr marL="0" lvl="0" indent="0" algn="ctr" rtl="0">
              <a:spcBef>
                <a:spcPts val="1200"/>
              </a:spcBef>
              <a:spcAft>
                <a:spcPts val="0"/>
              </a:spcAft>
              <a:buNone/>
            </a:pPr>
            <a:endParaRPr sz="3600"/>
          </a:p>
          <a:p>
            <a:pPr marL="0" lvl="0" indent="0" algn="ctr" rtl="0">
              <a:spcBef>
                <a:spcPts val="1200"/>
              </a:spcBef>
              <a:spcAft>
                <a:spcPts val="1200"/>
              </a:spcAft>
              <a:buNone/>
            </a:pPr>
            <a:r>
              <a:rPr lang="en" sz="3600"/>
              <a:t>Can we simply use an address?</a:t>
            </a:r>
            <a:endParaRPr sz="3600"/>
          </a:p>
        </p:txBody>
      </p:sp>
      <p:pic>
        <p:nvPicPr>
          <p:cNvPr id="246" name="Google Shape;246;p38"/>
          <p:cNvPicPr preferRelativeResize="0"/>
          <p:nvPr/>
        </p:nvPicPr>
        <p:blipFill>
          <a:blip r:embed="rId3">
            <a:alphaModFix/>
          </a:blip>
          <a:stretch>
            <a:fillRect/>
          </a:stretch>
        </p:blipFill>
        <p:spPr>
          <a:xfrm>
            <a:off x="5015050" y="2250575"/>
            <a:ext cx="1887400" cy="1531150"/>
          </a:xfrm>
          <a:prstGeom prst="rect">
            <a:avLst/>
          </a:prstGeom>
          <a:noFill/>
          <a:ln>
            <a:noFill/>
          </a:ln>
        </p:spPr>
      </p:pic>
      <p:pic>
        <p:nvPicPr>
          <p:cNvPr id="247" name="Google Shape;247;p38"/>
          <p:cNvPicPr preferRelativeResize="0"/>
          <p:nvPr/>
        </p:nvPicPr>
        <p:blipFill>
          <a:blip r:embed="rId4">
            <a:alphaModFix/>
          </a:blip>
          <a:stretch>
            <a:fillRect/>
          </a:stretch>
        </p:blipFill>
        <p:spPr>
          <a:xfrm>
            <a:off x="1952613" y="2176888"/>
            <a:ext cx="2619375" cy="17430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39"/>
          <p:cNvSpPr txBox="1">
            <a:spLocks noGrp="1"/>
          </p:cNvSpPr>
          <p:nvPr>
            <p:ph type="title"/>
          </p:nvPr>
        </p:nvSpPr>
        <p:spPr>
          <a:xfrm>
            <a:off x="311700" y="134400"/>
            <a:ext cx="8520600" cy="572700"/>
          </a:xfrm>
          <a:prstGeom prst="rect">
            <a:avLst/>
          </a:prstGeom>
        </p:spPr>
        <p:txBody>
          <a:bodyPr spcFirstLastPara="1" wrap="square" lIns="91425" tIns="91425" rIns="91425" bIns="91425" anchor="ctr" anchorCtr="0">
            <a:normAutofit fontScale="90000"/>
          </a:bodyPr>
          <a:lstStyle/>
          <a:p>
            <a:pPr marL="0" lvl="0" indent="0" algn="l" rtl="0">
              <a:spcBef>
                <a:spcPts val="0"/>
              </a:spcBef>
              <a:spcAft>
                <a:spcPts val="0"/>
              </a:spcAft>
              <a:buNone/>
            </a:pPr>
            <a:r>
              <a:rPr lang="en"/>
              <a:t>At boot time...</a:t>
            </a:r>
            <a:endParaRPr/>
          </a:p>
        </p:txBody>
      </p:sp>
      <p:sp>
        <p:nvSpPr>
          <p:cNvPr id="253" name="Google Shape;253;p39"/>
          <p:cNvSpPr txBox="1">
            <a:spLocks noGrp="1"/>
          </p:cNvSpPr>
          <p:nvPr>
            <p:ph type="body" idx="1"/>
          </p:nvPr>
        </p:nvSpPr>
        <p:spPr>
          <a:xfrm>
            <a:off x="311700" y="1152475"/>
            <a:ext cx="8520600" cy="3706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When the machine boots up, it does so in privileged (kernel) mode, and thus is free to configure machine hardware as need be.</a:t>
            </a:r>
            <a:endParaRPr/>
          </a:p>
          <a:p>
            <a:pPr marL="0" lvl="0" indent="0" algn="l" rtl="0">
              <a:spcBef>
                <a:spcPts val="1200"/>
              </a:spcBef>
              <a:spcAft>
                <a:spcPts val="1200"/>
              </a:spcAft>
              <a:buNone/>
            </a:pPr>
            <a:r>
              <a:rPr lang="en"/>
              <a:t>One of the first things the OS thus does is to tell the hardware what code to run when certain exceptional events occur (special instruction).</a:t>
            </a:r>
            <a:endParaRPr/>
          </a:p>
        </p:txBody>
      </p:sp>
      <p:pic>
        <p:nvPicPr>
          <p:cNvPr id="254" name="Google Shape;254;p39"/>
          <p:cNvPicPr preferRelativeResize="0"/>
          <p:nvPr/>
        </p:nvPicPr>
        <p:blipFill>
          <a:blip r:embed="rId3">
            <a:alphaModFix/>
          </a:blip>
          <a:stretch>
            <a:fillRect/>
          </a:stretch>
        </p:blipFill>
        <p:spPr>
          <a:xfrm>
            <a:off x="311700" y="4026825"/>
            <a:ext cx="1668550" cy="839550"/>
          </a:xfrm>
          <a:prstGeom prst="rect">
            <a:avLst/>
          </a:prstGeom>
          <a:noFill/>
          <a:ln>
            <a:noFill/>
          </a:ln>
        </p:spPr>
      </p:pic>
      <p:sp>
        <p:nvSpPr>
          <p:cNvPr id="255" name="Google Shape;255;p39"/>
          <p:cNvSpPr/>
          <p:nvPr/>
        </p:nvSpPr>
        <p:spPr>
          <a:xfrm>
            <a:off x="614675" y="3926925"/>
            <a:ext cx="1062600" cy="159000"/>
          </a:xfrm>
          <a:prstGeom prst="rect">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39"/>
          <p:cNvSpPr/>
          <p:nvPr/>
        </p:nvSpPr>
        <p:spPr>
          <a:xfrm>
            <a:off x="614675" y="3767925"/>
            <a:ext cx="1062600" cy="159000"/>
          </a:xfrm>
          <a:prstGeom prst="rect">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39"/>
          <p:cNvSpPr/>
          <p:nvPr/>
        </p:nvSpPr>
        <p:spPr>
          <a:xfrm>
            <a:off x="614675" y="3608925"/>
            <a:ext cx="1062600" cy="159000"/>
          </a:xfrm>
          <a:prstGeom prst="rect">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39"/>
          <p:cNvSpPr/>
          <p:nvPr/>
        </p:nvSpPr>
        <p:spPr>
          <a:xfrm>
            <a:off x="614675" y="3449925"/>
            <a:ext cx="1062600" cy="159000"/>
          </a:xfrm>
          <a:prstGeom prst="rect">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39"/>
          <p:cNvSpPr/>
          <p:nvPr/>
        </p:nvSpPr>
        <p:spPr>
          <a:xfrm>
            <a:off x="3075950" y="2872050"/>
            <a:ext cx="2402400" cy="572700"/>
          </a:xfrm>
          <a:prstGeom prst="snip1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Code to run when a hard disk interrupt occurs</a:t>
            </a:r>
            <a:endParaRPr/>
          </a:p>
        </p:txBody>
      </p:sp>
      <p:sp>
        <p:nvSpPr>
          <p:cNvPr id="260" name="Google Shape;260;p39"/>
          <p:cNvSpPr/>
          <p:nvPr/>
        </p:nvSpPr>
        <p:spPr>
          <a:xfrm>
            <a:off x="4083025" y="3513225"/>
            <a:ext cx="2402400" cy="572700"/>
          </a:xfrm>
          <a:prstGeom prst="snip1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Code to run when a keyboard interrupt occurs</a:t>
            </a:r>
            <a:endParaRPr/>
          </a:p>
        </p:txBody>
      </p:sp>
      <p:sp>
        <p:nvSpPr>
          <p:cNvPr id="261" name="Google Shape;261;p39"/>
          <p:cNvSpPr/>
          <p:nvPr/>
        </p:nvSpPr>
        <p:spPr>
          <a:xfrm>
            <a:off x="2741650" y="4235400"/>
            <a:ext cx="2402400" cy="677100"/>
          </a:xfrm>
          <a:prstGeom prst="snip1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Code to run when a program makes a system call</a:t>
            </a:r>
            <a:endParaRPr/>
          </a:p>
        </p:txBody>
      </p:sp>
      <p:cxnSp>
        <p:nvCxnSpPr>
          <p:cNvPr id="262" name="Google Shape;262;p39"/>
          <p:cNvCxnSpPr>
            <a:stCxn id="257" idx="3"/>
            <a:endCxn id="259" idx="2"/>
          </p:cNvCxnSpPr>
          <p:nvPr/>
        </p:nvCxnSpPr>
        <p:spPr>
          <a:xfrm rot="10800000" flipH="1">
            <a:off x="1677275" y="3158325"/>
            <a:ext cx="1398600" cy="530100"/>
          </a:xfrm>
          <a:prstGeom prst="straightConnector1">
            <a:avLst/>
          </a:prstGeom>
          <a:noFill/>
          <a:ln w="9525" cap="flat" cmpd="sng">
            <a:solidFill>
              <a:schemeClr val="dk2"/>
            </a:solidFill>
            <a:prstDash val="solid"/>
            <a:round/>
            <a:headEnd type="none" w="med" len="med"/>
            <a:tailEnd type="triangle" w="med" len="med"/>
          </a:ln>
        </p:spPr>
      </p:cxnSp>
      <p:cxnSp>
        <p:nvCxnSpPr>
          <p:cNvPr id="263" name="Google Shape;263;p39"/>
          <p:cNvCxnSpPr>
            <a:stCxn id="256" idx="3"/>
            <a:endCxn id="260" idx="2"/>
          </p:cNvCxnSpPr>
          <p:nvPr/>
        </p:nvCxnSpPr>
        <p:spPr>
          <a:xfrm rot="10800000" flipH="1">
            <a:off x="1677275" y="3799425"/>
            <a:ext cx="2405700" cy="48000"/>
          </a:xfrm>
          <a:prstGeom prst="straightConnector1">
            <a:avLst/>
          </a:prstGeom>
          <a:noFill/>
          <a:ln w="9525" cap="flat" cmpd="sng">
            <a:solidFill>
              <a:schemeClr val="dk2"/>
            </a:solidFill>
            <a:prstDash val="solid"/>
            <a:round/>
            <a:headEnd type="none" w="med" len="med"/>
            <a:tailEnd type="triangle" w="med" len="med"/>
          </a:ln>
        </p:spPr>
      </p:cxnSp>
      <p:cxnSp>
        <p:nvCxnSpPr>
          <p:cNvPr id="264" name="Google Shape;264;p39"/>
          <p:cNvCxnSpPr>
            <a:endCxn id="261" idx="2"/>
          </p:cNvCxnSpPr>
          <p:nvPr/>
        </p:nvCxnSpPr>
        <p:spPr>
          <a:xfrm>
            <a:off x="1677250" y="4006350"/>
            <a:ext cx="1064400" cy="567600"/>
          </a:xfrm>
          <a:prstGeom prst="straightConnector1">
            <a:avLst/>
          </a:prstGeom>
          <a:noFill/>
          <a:ln w="9525" cap="flat" cmpd="sng">
            <a:solidFill>
              <a:schemeClr val="dk2"/>
            </a:solidFill>
            <a:prstDash val="solid"/>
            <a:round/>
            <a:headEnd type="none" w="med" len="med"/>
            <a:tailEnd type="triangle" w="med" len="med"/>
          </a:ln>
        </p:spPr>
      </p:cxnSp>
      <p:sp>
        <p:nvSpPr>
          <p:cNvPr id="265" name="Google Shape;265;p39"/>
          <p:cNvSpPr txBox="1"/>
          <p:nvPr/>
        </p:nvSpPr>
        <p:spPr>
          <a:xfrm>
            <a:off x="773675" y="4545300"/>
            <a:ext cx="1301400" cy="36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TRAP TABLE</a:t>
            </a:r>
            <a:endParaRPr/>
          </a:p>
        </p:txBody>
      </p:sp>
      <p:pic>
        <p:nvPicPr>
          <p:cNvPr id="266" name="Google Shape;266;p39"/>
          <p:cNvPicPr preferRelativeResize="0"/>
          <p:nvPr/>
        </p:nvPicPr>
        <p:blipFill>
          <a:blip r:embed="rId4">
            <a:alphaModFix/>
          </a:blip>
          <a:stretch>
            <a:fillRect/>
          </a:stretch>
        </p:blipFill>
        <p:spPr>
          <a:xfrm>
            <a:off x="7087751" y="0"/>
            <a:ext cx="2056245" cy="10984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40"/>
          <p:cNvSpPr txBox="1">
            <a:spLocks noGrp="1"/>
          </p:cNvSpPr>
          <p:nvPr>
            <p:ph type="title"/>
          </p:nvPr>
        </p:nvSpPr>
        <p:spPr>
          <a:xfrm>
            <a:off x="311700" y="134400"/>
            <a:ext cx="8520600" cy="572700"/>
          </a:xfrm>
          <a:prstGeom prst="rect">
            <a:avLst/>
          </a:prstGeom>
        </p:spPr>
        <p:txBody>
          <a:bodyPr spcFirstLastPara="1" wrap="square" lIns="91425" tIns="91425" rIns="91425" bIns="91425" anchor="ctr" anchorCtr="0">
            <a:normAutofit fontScale="90000"/>
          </a:bodyPr>
          <a:lstStyle/>
          <a:p>
            <a:pPr marL="0" lvl="0" indent="0" algn="l" rtl="0">
              <a:spcBef>
                <a:spcPts val="0"/>
              </a:spcBef>
              <a:spcAft>
                <a:spcPts val="0"/>
              </a:spcAft>
              <a:buNone/>
            </a:pPr>
            <a:r>
              <a:rPr lang="en"/>
              <a:t>At boot time...</a:t>
            </a:r>
            <a:endParaRPr/>
          </a:p>
        </p:txBody>
      </p:sp>
      <p:sp>
        <p:nvSpPr>
          <p:cNvPr id="272" name="Google Shape;272;p40"/>
          <p:cNvSpPr txBox="1">
            <a:spLocks noGrp="1"/>
          </p:cNvSpPr>
          <p:nvPr>
            <p:ph type="body" idx="1"/>
          </p:nvPr>
        </p:nvSpPr>
        <p:spPr>
          <a:xfrm>
            <a:off x="311700" y="1152475"/>
            <a:ext cx="8520600" cy="3706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When the machine boots up, it does so in privileged (kernel) mode, and thus is free to configure machine hardware as need be.</a:t>
            </a:r>
            <a:endParaRPr/>
          </a:p>
          <a:p>
            <a:pPr marL="0" lvl="0" indent="0" algn="l" rtl="0">
              <a:spcBef>
                <a:spcPts val="1200"/>
              </a:spcBef>
              <a:spcAft>
                <a:spcPts val="1200"/>
              </a:spcAft>
              <a:buNone/>
            </a:pPr>
            <a:r>
              <a:rPr lang="en"/>
              <a:t>One of the first things the OS thus does is to tell the hardware what code to run when certain exceptional events occur (special instruction).</a:t>
            </a:r>
            <a:endParaRPr/>
          </a:p>
        </p:txBody>
      </p:sp>
      <p:pic>
        <p:nvPicPr>
          <p:cNvPr id="273" name="Google Shape;273;p40"/>
          <p:cNvPicPr preferRelativeResize="0"/>
          <p:nvPr/>
        </p:nvPicPr>
        <p:blipFill>
          <a:blip r:embed="rId3">
            <a:alphaModFix/>
          </a:blip>
          <a:stretch>
            <a:fillRect/>
          </a:stretch>
        </p:blipFill>
        <p:spPr>
          <a:xfrm>
            <a:off x="311700" y="4026825"/>
            <a:ext cx="1668550" cy="839550"/>
          </a:xfrm>
          <a:prstGeom prst="rect">
            <a:avLst/>
          </a:prstGeom>
          <a:noFill/>
          <a:ln>
            <a:noFill/>
          </a:ln>
        </p:spPr>
      </p:pic>
      <p:sp>
        <p:nvSpPr>
          <p:cNvPr id="274" name="Google Shape;274;p40"/>
          <p:cNvSpPr/>
          <p:nvPr/>
        </p:nvSpPr>
        <p:spPr>
          <a:xfrm>
            <a:off x="614675" y="3926925"/>
            <a:ext cx="1062600" cy="159000"/>
          </a:xfrm>
          <a:prstGeom prst="rect">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40"/>
          <p:cNvSpPr/>
          <p:nvPr/>
        </p:nvSpPr>
        <p:spPr>
          <a:xfrm>
            <a:off x="614675" y="3767925"/>
            <a:ext cx="1062600" cy="159000"/>
          </a:xfrm>
          <a:prstGeom prst="rect">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40"/>
          <p:cNvSpPr/>
          <p:nvPr/>
        </p:nvSpPr>
        <p:spPr>
          <a:xfrm>
            <a:off x="614675" y="3608925"/>
            <a:ext cx="1062600" cy="159000"/>
          </a:xfrm>
          <a:prstGeom prst="rect">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40"/>
          <p:cNvSpPr/>
          <p:nvPr/>
        </p:nvSpPr>
        <p:spPr>
          <a:xfrm>
            <a:off x="614675" y="3449925"/>
            <a:ext cx="1062600" cy="159000"/>
          </a:xfrm>
          <a:prstGeom prst="rect">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40"/>
          <p:cNvSpPr/>
          <p:nvPr/>
        </p:nvSpPr>
        <p:spPr>
          <a:xfrm>
            <a:off x="3075950" y="2872050"/>
            <a:ext cx="2402400" cy="572700"/>
          </a:xfrm>
          <a:prstGeom prst="snip1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Code to run when a hard disk interrupt occurs</a:t>
            </a:r>
            <a:endParaRPr/>
          </a:p>
        </p:txBody>
      </p:sp>
      <p:sp>
        <p:nvSpPr>
          <p:cNvPr id="279" name="Google Shape;279;p40"/>
          <p:cNvSpPr/>
          <p:nvPr/>
        </p:nvSpPr>
        <p:spPr>
          <a:xfrm>
            <a:off x="4083025" y="3513225"/>
            <a:ext cx="2402400" cy="572700"/>
          </a:xfrm>
          <a:prstGeom prst="snip1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Code to run when a keyboard interrupt occurs</a:t>
            </a:r>
            <a:endParaRPr/>
          </a:p>
        </p:txBody>
      </p:sp>
      <p:sp>
        <p:nvSpPr>
          <p:cNvPr id="280" name="Google Shape;280;p40"/>
          <p:cNvSpPr/>
          <p:nvPr/>
        </p:nvSpPr>
        <p:spPr>
          <a:xfrm>
            <a:off x="2741650" y="4235400"/>
            <a:ext cx="2402400" cy="677100"/>
          </a:xfrm>
          <a:prstGeom prst="snip1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Code to run when a program makes a system call</a:t>
            </a:r>
            <a:endParaRPr/>
          </a:p>
        </p:txBody>
      </p:sp>
      <p:cxnSp>
        <p:nvCxnSpPr>
          <p:cNvPr id="281" name="Google Shape;281;p40"/>
          <p:cNvCxnSpPr>
            <a:stCxn id="276" idx="3"/>
            <a:endCxn id="278" idx="2"/>
          </p:cNvCxnSpPr>
          <p:nvPr/>
        </p:nvCxnSpPr>
        <p:spPr>
          <a:xfrm rot="10800000" flipH="1">
            <a:off x="1677275" y="3158325"/>
            <a:ext cx="1398600" cy="530100"/>
          </a:xfrm>
          <a:prstGeom prst="straightConnector1">
            <a:avLst/>
          </a:prstGeom>
          <a:noFill/>
          <a:ln w="9525" cap="flat" cmpd="sng">
            <a:solidFill>
              <a:schemeClr val="dk2"/>
            </a:solidFill>
            <a:prstDash val="solid"/>
            <a:round/>
            <a:headEnd type="none" w="med" len="med"/>
            <a:tailEnd type="triangle" w="med" len="med"/>
          </a:ln>
        </p:spPr>
      </p:cxnSp>
      <p:cxnSp>
        <p:nvCxnSpPr>
          <p:cNvPr id="282" name="Google Shape;282;p40"/>
          <p:cNvCxnSpPr>
            <a:stCxn id="275" idx="3"/>
            <a:endCxn id="279" idx="2"/>
          </p:cNvCxnSpPr>
          <p:nvPr/>
        </p:nvCxnSpPr>
        <p:spPr>
          <a:xfrm rot="10800000" flipH="1">
            <a:off x="1677275" y="3799425"/>
            <a:ext cx="2405700" cy="48000"/>
          </a:xfrm>
          <a:prstGeom prst="straightConnector1">
            <a:avLst/>
          </a:prstGeom>
          <a:noFill/>
          <a:ln w="9525" cap="flat" cmpd="sng">
            <a:solidFill>
              <a:schemeClr val="dk2"/>
            </a:solidFill>
            <a:prstDash val="solid"/>
            <a:round/>
            <a:headEnd type="none" w="med" len="med"/>
            <a:tailEnd type="triangle" w="med" len="med"/>
          </a:ln>
        </p:spPr>
      </p:cxnSp>
      <p:cxnSp>
        <p:nvCxnSpPr>
          <p:cNvPr id="283" name="Google Shape;283;p40"/>
          <p:cNvCxnSpPr>
            <a:endCxn id="280" idx="2"/>
          </p:cNvCxnSpPr>
          <p:nvPr/>
        </p:nvCxnSpPr>
        <p:spPr>
          <a:xfrm>
            <a:off x="1677250" y="4006350"/>
            <a:ext cx="1064400" cy="567600"/>
          </a:xfrm>
          <a:prstGeom prst="straightConnector1">
            <a:avLst/>
          </a:prstGeom>
          <a:noFill/>
          <a:ln w="9525" cap="flat" cmpd="sng">
            <a:solidFill>
              <a:schemeClr val="dk2"/>
            </a:solidFill>
            <a:prstDash val="solid"/>
            <a:round/>
            <a:headEnd type="none" w="med" len="med"/>
            <a:tailEnd type="triangle" w="med" len="med"/>
          </a:ln>
        </p:spPr>
      </p:cxnSp>
      <p:sp>
        <p:nvSpPr>
          <p:cNvPr id="284" name="Google Shape;284;p40"/>
          <p:cNvSpPr txBox="1"/>
          <p:nvPr/>
        </p:nvSpPr>
        <p:spPr>
          <a:xfrm>
            <a:off x="773675" y="4545300"/>
            <a:ext cx="1301400" cy="36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TRAP TABLE</a:t>
            </a:r>
            <a:endParaRPr/>
          </a:p>
        </p:txBody>
      </p:sp>
      <p:sp>
        <p:nvSpPr>
          <p:cNvPr id="285" name="Google Shape;285;p40"/>
          <p:cNvSpPr txBox="1"/>
          <p:nvPr/>
        </p:nvSpPr>
        <p:spPr>
          <a:xfrm>
            <a:off x="6805875" y="2821975"/>
            <a:ext cx="2102700" cy="215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t>Once the hardware is informed, it remembers the location of these handlers until the machine is next rebooted, and thus the hardware knows what to do (i.e., what code to jump to) when </a:t>
            </a:r>
            <a:r>
              <a:rPr lang="en" sz="1200" u="sng"/>
              <a:t>system calls</a:t>
            </a:r>
            <a:r>
              <a:rPr lang="en" sz="1200"/>
              <a:t> and other </a:t>
            </a:r>
            <a:r>
              <a:rPr lang="en" sz="1200" u="sng"/>
              <a:t>exceptional events</a:t>
            </a:r>
            <a:r>
              <a:rPr lang="en" sz="1200"/>
              <a:t> take place.</a:t>
            </a:r>
            <a:endParaRPr sz="1200"/>
          </a:p>
        </p:txBody>
      </p:sp>
      <p:pic>
        <p:nvPicPr>
          <p:cNvPr id="286" name="Google Shape;286;p40"/>
          <p:cNvPicPr preferRelativeResize="0"/>
          <p:nvPr/>
        </p:nvPicPr>
        <p:blipFill>
          <a:blip r:embed="rId4">
            <a:alphaModFix/>
          </a:blip>
          <a:stretch>
            <a:fillRect/>
          </a:stretch>
        </p:blipFill>
        <p:spPr>
          <a:xfrm>
            <a:off x="7087751" y="0"/>
            <a:ext cx="2056245" cy="10984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p41"/>
          <p:cNvSpPr txBox="1">
            <a:spLocks noGrp="1"/>
          </p:cNvSpPr>
          <p:nvPr>
            <p:ph type="title"/>
          </p:nvPr>
        </p:nvSpPr>
        <p:spPr>
          <a:xfrm>
            <a:off x="311700" y="134400"/>
            <a:ext cx="8520600" cy="572700"/>
          </a:xfrm>
          <a:prstGeom prst="rect">
            <a:avLst/>
          </a:prstGeom>
        </p:spPr>
        <p:txBody>
          <a:bodyPr spcFirstLastPara="1" wrap="square" lIns="91425" tIns="91425" rIns="91425" bIns="91425" anchor="ctr" anchorCtr="0">
            <a:normAutofit fontScale="90000"/>
          </a:bodyPr>
          <a:lstStyle/>
          <a:p>
            <a:pPr marL="0" lvl="0" indent="0" algn="l" rtl="0">
              <a:spcBef>
                <a:spcPts val="0"/>
              </a:spcBef>
              <a:spcAft>
                <a:spcPts val="0"/>
              </a:spcAft>
              <a:buNone/>
            </a:pPr>
            <a:r>
              <a:rPr lang="en"/>
              <a:t>System Call Numbers</a:t>
            </a:r>
            <a:endParaRPr/>
          </a:p>
        </p:txBody>
      </p:sp>
      <p:sp>
        <p:nvSpPr>
          <p:cNvPr id="292" name="Google Shape;292;p41"/>
          <p:cNvSpPr txBox="1">
            <a:spLocks noGrp="1"/>
          </p:cNvSpPr>
          <p:nvPr>
            <p:ph type="body" idx="1"/>
          </p:nvPr>
        </p:nvSpPr>
        <p:spPr>
          <a:xfrm>
            <a:off x="311700" y="1152475"/>
            <a:ext cx="8520600" cy="3567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To specify the exact system call, a </a:t>
            </a:r>
            <a:r>
              <a:rPr lang="en" u="sng"/>
              <a:t>system call number</a:t>
            </a:r>
            <a:r>
              <a:rPr lang="en"/>
              <a:t> is usually assigned to each system call.</a:t>
            </a:r>
            <a:endParaRPr/>
          </a:p>
          <a:p>
            <a:pPr marL="0" lvl="0" indent="0" algn="l" rtl="0">
              <a:spcBef>
                <a:spcPts val="1200"/>
              </a:spcBef>
              <a:spcAft>
                <a:spcPts val="1200"/>
              </a:spcAft>
              <a:buNone/>
            </a:pPr>
            <a:endParaRPr/>
          </a:p>
        </p:txBody>
      </p:sp>
      <p:pic>
        <p:nvPicPr>
          <p:cNvPr id="293" name="Google Shape;293;p41"/>
          <p:cNvPicPr preferRelativeResize="0"/>
          <p:nvPr/>
        </p:nvPicPr>
        <p:blipFill>
          <a:blip r:embed="rId3">
            <a:alphaModFix/>
          </a:blip>
          <a:stretch>
            <a:fillRect/>
          </a:stretch>
        </p:blipFill>
        <p:spPr>
          <a:xfrm>
            <a:off x="4791750" y="0"/>
            <a:ext cx="4352249" cy="8499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7"/>
          <p:cNvSpPr txBox="1">
            <a:spLocks noGrp="1"/>
          </p:cNvSpPr>
          <p:nvPr>
            <p:ph type="title"/>
          </p:nvPr>
        </p:nvSpPr>
        <p:spPr>
          <a:xfrm>
            <a:off x="311700" y="134400"/>
            <a:ext cx="8520600" cy="572700"/>
          </a:xfrm>
          <a:prstGeom prst="rect">
            <a:avLst/>
          </a:prstGeom>
        </p:spPr>
        <p:txBody>
          <a:bodyPr spcFirstLastPara="1" wrap="square" lIns="91425" tIns="91425" rIns="91425" bIns="91425" anchor="ctr" anchorCtr="0">
            <a:normAutofit fontScale="90000"/>
          </a:bodyPr>
          <a:lstStyle/>
          <a:p>
            <a:pPr marL="0" lvl="0" indent="0" algn="l" rtl="0">
              <a:spcBef>
                <a:spcPts val="0"/>
              </a:spcBef>
              <a:spcAft>
                <a:spcPts val="0"/>
              </a:spcAft>
              <a:buNone/>
            </a:pPr>
            <a:r>
              <a:rPr lang="en"/>
              <a:t>Basic Technique: Limited Direct Execution</a:t>
            </a:r>
            <a:endParaRPr/>
          </a:p>
        </p:txBody>
      </p:sp>
      <p:sp>
        <p:nvSpPr>
          <p:cNvPr id="86" name="Google Shape;86;p17"/>
          <p:cNvSpPr txBox="1">
            <a:spLocks noGrp="1"/>
          </p:cNvSpPr>
          <p:nvPr>
            <p:ph type="body" idx="1"/>
          </p:nvPr>
        </p:nvSpPr>
        <p:spPr>
          <a:xfrm>
            <a:off x="311700" y="1152475"/>
            <a:ext cx="32301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b="0" dirty="0"/>
              <a:t>To make a program run as fast as one might expect, not surprisingly OS developers came up with a technique, which we call:</a:t>
            </a:r>
            <a:br>
              <a:rPr lang="en" b="0" dirty="0"/>
            </a:br>
            <a:r>
              <a:rPr lang="en" b="0" dirty="0"/>
              <a:t>     limited direct execution.</a:t>
            </a:r>
            <a:endParaRPr b="0"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Google Shape;298;p42"/>
          <p:cNvSpPr txBox="1">
            <a:spLocks noGrp="1"/>
          </p:cNvSpPr>
          <p:nvPr>
            <p:ph type="title"/>
          </p:nvPr>
        </p:nvSpPr>
        <p:spPr>
          <a:xfrm>
            <a:off x="311700" y="134400"/>
            <a:ext cx="8520600" cy="572700"/>
          </a:xfrm>
          <a:prstGeom prst="rect">
            <a:avLst/>
          </a:prstGeom>
        </p:spPr>
        <p:txBody>
          <a:bodyPr spcFirstLastPara="1" wrap="square" lIns="91425" tIns="91425" rIns="91425" bIns="91425" anchor="ctr" anchorCtr="0">
            <a:normAutofit fontScale="90000"/>
          </a:bodyPr>
          <a:lstStyle/>
          <a:p>
            <a:pPr marL="0" lvl="0" indent="0" algn="l" rtl="0">
              <a:spcBef>
                <a:spcPts val="0"/>
              </a:spcBef>
              <a:spcAft>
                <a:spcPts val="0"/>
              </a:spcAft>
              <a:buNone/>
            </a:pPr>
            <a:r>
              <a:rPr lang="en"/>
              <a:t>System Call Numbers</a:t>
            </a:r>
            <a:endParaRPr/>
          </a:p>
        </p:txBody>
      </p:sp>
      <p:sp>
        <p:nvSpPr>
          <p:cNvPr id="299" name="Google Shape;299;p42"/>
          <p:cNvSpPr txBox="1">
            <a:spLocks noGrp="1"/>
          </p:cNvSpPr>
          <p:nvPr>
            <p:ph type="body" idx="1"/>
          </p:nvPr>
        </p:nvSpPr>
        <p:spPr>
          <a:xfrm>
            <a:off x="311700" y="1152475"/>
            <a:ext cx="8520600" cy="3567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To specify the exact system call, a </a:t>
            </a:r>
            <a:r>
              <a:rPr lang="en" u="sng"/>
              <a:t>system call number</a:t>
            </a:r>
            <a:r>
              <a:rPr lang="en"/>
              <a:t> is usually assigned to each system call.</a:t>
            </a:r>
            <a:endParaRPr/>
          </a:p>
          <a:p>
            <a:pPr marL="0" lvl="0" indent="0" algn="l" rtl="0">
              <a:spcBef>
                <a:spcPts val="1200"/>
              </a:spcBef>
              <a:spcAft>
                <a:spcPts val="0"/>
              </a:spcAft>
              <a:buNone/>
            </a:pPr>
            <a:r>
              <a:rPr lang="en"/>
              <a:t>The user code is thus responsible for placing the desired system call number in a register or at a specified location on the stack.</a:t>
            </a:r>
            <a:endParaRPr/>
          </a:p>
          <a:p>
            <a:pPr marL="0" lvl="0" indent="0" algn="l" rtl="0">
              <a:spcBef>
                <a:spcPts val="1200"/>
              </a:spcBef>
              <a:spcAft>
                <a:spcPts val="1200"/>
              </a:spcAft>
              <a:buNone/>
            </a:pPr>
            <a:endParaRPr/>
          </a:p>
        </p:txBody>
      </p:sp>
      <p:pic>
        <p:nvPicPr>
          <p:cNvPr id="300" name="Google Shape;300;p42"/>
          <p:cNvPicPr preferRelativeResize="0"/>
          <p:nvPr/>
        </p:nvPicPr>
        <p:blipFill>
          <a:blip r:embed="rId3">
            <a:alphaModFix/>
          </a:blip>
          <a:stretch>
            <a:fillRect/>
          </a:stretch>
        </p:blipFill>
        <p:spPr>
          <a:xfrm>
            <a:off x="4791750" y="0"/>
            <a:ext cx="4352249" cy="8499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p43"/>
          <p:cNvSpPr txBox="1">
            <a:spLocks noGrp="1"/>
          </p:cNvSpPr>
          <p:nvPr>
            <p:ph type="title"/>
          </p:nvPr>
        </p:nvSpPr>
        <p:spPr>
          <a:xfrm>
            <a:off x="311700" y="134400"/>
            <a:ext cx="8520600" cy="572700"/>
          </a:xfrm>
          <a:prstGeom prst="rect">
            <a:avLst/>
          </a:prstGeom>
        </p:spPr>
        <p:txBody>
          <a:bodyPr spcFirstLastPara="1" wrap="square" lIns="91425" tIns="91425" rIns="91425" bIns="91425" anchor="ctr" anchorCtr="0">
            <a:normAutofit fontScale="90000"/>
          </a:bodyPr>
          <a:lstStyle/>
          <a:p>
            <a:pPr marL="0" lvl="0" indent="0" algn="l" rtl="0">
              <a:spcBef>
                <a:spcPts val="0"/>
              </a:spcBef>
              <a:spcAft>
                <a:spcPts val="0"/>
              </a:spcAft>
              <a:buNone/>
            </a:pPr>
            <a:r>
              <a:rPr lang="en"/>
              <a:t>System Call Numbers</a:t>
            </a:r>
            <a:endParaRPr/>
          </a:p>
        </p:txBody>
      </p:sp>
      <p:sp>
        <p:nvSpPr>
          <p:cNvPr id="306" name="Google Shape;306;p43"/>
          <p:cNvSpPr txBox="1">
            <a:spLocks noGrp="1"/>
          </p:cNvSpPr>
          <p:nvPr>
            <p:ph type="body" idx="1"/>
          </p:nvPr>
        </p:nvSpPr>
        <p:spPr>
          <a:xfrm>
            <a:off x="311700" y="1152475"/>
            <a:ext cx="8520600" cy="3567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To specify the exact system call, a </a:t>
            </a:r>
            <a:r>
              <a:rPr lang="en" u="sng"/>
              <a:t>system call number</a:t>
            </a:r>
            <a:r>
              <a:rPr lang="en"/>
              <a:t> is usually assigned to each system call.</a:t>
            </a:r>
            <a:endParaRPr/>
          </a:p>
          <a:p>
            <a:pPr marL="0" lvl="0" indent="0" algn="l" rtl="0">
              <a:spcBef>
                <a:spcPts val="1200"/>
              </a:spcBef>
              <a:spcAft>
                <a:spcPts val="0"/>
              </a:spcAft>
              <a:buNone/>
            </a:pPr>
            <a:r>
              <a:rPr lang="en"/>
              <a:t>The user code is thus responsible for placing the desired system call number in a register or at a specified location on the stack.</a:t>
            </a:r>
            <a:endParaRPr/>
          </a:p>
          <a:p>
            <a:pPr marL="0" lvl="0" indent="0" algn="l" rtl="0">
              <a:spcBef>
                <a:spcPts val="1200"/>
              </a:spcBef>
              <a:spcAft>
                <a:spcPts val="0"/>
              </a:spcAft>
              <a:buNone/>
            </a:pPr>
            <a:r>
              <a:rPr lang="en"/>
              <a:t>The OS, when handling the system call inside the trap handler, examines this number, ensures it is valid, and, if it is, executes the corresponding code.</a:t>
            </a:r>
            <a:endParaRPr/>
          </a:p>
          <a:p>
            <a:pPr marL="0" lvl="0" indent="0" algn="l" rtl="0">
              <a:spcBef>
                <a:spcPts val="1200"/>
              </a:spcBef>
              <a:spcAft>
                <a:spcPts val="1200"/>
              </a:spcAft>
              <a:buNone/>
            </a:pPr>
            <a:endParaRPr/>
          </a:p>
        </p:txBody>
      </p:sp>
      <p:pic>
        <p:nvPicPr>
          <p:cNvPr id="307" name="Google Shape;307;p43"/>
          <p:cNvPicPr preferRelativeResize="0"/>
          <p:nvPr/>
        </p:nvPicPr>
        <p:blipFill>
          <a:blip r:embed="rId3">
            <a:alphaModFix/>
          </a:blip>
          <a:stretch>
            <a:fillRect/>
          </a:stretch>
        </p:blipFill>
        <p:spPr>
          <a:xfrm>
            <a:off x="4791750" y="0"/>
            <a:ext cx="4352249" cy="8499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Google Shape;312;p44"/>
          <p:cNvSpPr txBox="1">
            <a:spLocks noGrp="1"/>
          </p:cNvSpPr>
          <p:nvPr>
            <p:ph type="title"/>
          </p:nvPr>
        </p:nvSpPr>
        <p:spPr>
          <a:xfrm>
            <a:off x="311700" y="134400"/>
            <a:ext cx="8520600" cy="572700"/>
          </a:xfrm>
          <a:prstGeom prst="rect">
            <a:avLst/>
          </a:prstGeom>
        </p:spPr>
        <p:txBody>
          <a:bodyPr spcFirstLastPara="1" wrap="square" lIns="91425" tIns="91425" rIns="91425" bIns="91425" anchor="ctr" anchorCtr="0">
            <a:normAutofit fontScale="90000"/>
          </a:bodyPr>
          <a:lstStyle/>
          <a:p>
            <a:pPr marL="0" lvl="0" indent="0" algn="l" rtl="0">
              <a:spcBef>
                <a:spcPts val="0"/>
              </a:spcBef>
              <a:spcAft>
                <a:spcPts val="0"/>
              </a:spcAft>
              <a:buNone/>
            </a:pPr>
            <a:r>
              <a:rPr lang="en"/>
              <a:t>System Call Numbers</a:t>
            </a:r>
            <a:endParaRPr/>
          </a:p>
        </p:txBody>
      </p:sp>
      <p:sp>
        <p:nvSpPr>
          <p:cNvPr id="313" name="Google Shape;313;p44"/>
          <p:cNvSpPr txBox="1">
            <a:spLocks noGrp="1"/>
          </p:cNvSpPr>
          <p:nvPr>
            <p:ph type="body" idx="1"/>
          </p:nvPr>
        </p:nvSpPr>
        <p:spPr>
          <a:xfrm>
            <a:off x="311700" y="1152475"/>
            <a:ext cx="8520600" cy="3567600"/>
          </a:xfrm>
          <a:prstGeom prst="rect">
            <a:avLst/>
          </a:prstGeom>
        </p:spPr>
        <p:txBody>
          <a:bodyPr spcFirstLastPara="1" wrap="square" lIns="91425" tIns="91425" rIns="91425" bIns="91425" anchor="t" anchorCtr="0">
            <a:normAutofit lnSpcReduction="10000"/>
          </a:bodyPr>
          <a:lstStyle/>
          <a:p>
            <a:pPr marL="0" lvl="0" indent="0" algn="l" rtl="0">
              <a:spcBef>
                <a:spcPts val="0"/>
              </a:spcBef>
              <a:spcAft>
                <a:spcPts val="0"/>
              </a:spcAft>
              <a:buNone/>
            </a:pPr>
            <a:r>
              <a:rPr lang="en"/>
              <a:t>To specify the exact system call, a </a:t>
            </a:r>
            <a:r>
              <a:rPr lang="en" u="sng"/>
              <a:t>system call number</a:t>
            </a:r>
            <a:r>
              <a:rPr lang="en"/>
              <a:t> is usually assigned to each system call.</a:t>
            </a:r>
            <a:endParaRPr/>
          </a:p>
          <a:p>
            <a:pPr marL="0" lvl="0" indent="0" algn="l" rtl="0">
              <a:spcBef>
                <a:spcPts val="1200"/>
              </a:spcBef>
              <a:spcAft>
                <a:spcPts val="0"/>
              </a:spcAft>
              <a:buNone/>
            </a:pPr>
            <a:r>
              <a:rPr lang="en"/>
              <a:t>The user code is thus responsible for placing the desired system call number in a register or at a specified location on the stack.</a:t>
            </a:r>
            <a:endParaRPr/>
          </a:p>
          <a:p>
            <a:pPr marL="0" lvl="0" indent="0" algn="l" rtl="0">
              <a:spcBef>
                <a:spcPts val="1200"/>
              </a:spcBef>
              <a:spcAft>
                <a:spcPts val="0"/>
              </a:spcAft>
              <a:buNone/>
            </a:pPr>
            <a:r>
              <a:rPr lang="en"/>
              <a:t>The OS, when handling the system call inside the trap handler, examines this number, ensures it is valid, and, if it is, executes the corresponding code.</a:t>
            </a:r>
            <a:endParaRPr/>
          </a:p>
          <a:p>
            <a:pPr marL="0" lvl="0" indent="0" algn="l" rtl="0">
              <a:spcBef>
                <a:spcPts val="1200"/>
              </a:spcBef>
              <a:spcAft>
                <a:spcPts val="1200"/>
              </a:spcAft>
              <a:buNone/>
            </a:pPr>
            <a:r>
              <a:rPr lang="en"/>
              <a:t>This level of </a:t>
            </a:r>
            <a:r>
              <a:rPr lang="en" b="1"/>
              <a:t>indirection</a:t>
            </a:r>
            <a:r>
              <a:rPr lang="en"/>
              <a:t> serves as a form of </a:t>
            </a:r>
            <a:r>
              <a:rPr lang="en" b="1"/>
              <a:t>protection</a:t>
            </a:r>
            <a:r>
              <a:rPr lang="en"/>
              <a:t>; user code cannot specify an exact address to jump to, but rather must request a particular service via number.</a:t>
            </a:r>
            <a:endParaRPr/>
          </a:p>
        </p:txBody>
      </p:sp>
      <p:pic>
        <p:nvPicPr>
          <p:cNvPr id="314" name="Google Shape;314;p44"/>
          <p:cNvPicPr preferRelativeResize="0"/>
          <p:nvPr/>
        </p:nvPicPr>
        <p:blipFill>
          <a:blip r:embed="rId3">
            <a:alphaModFix/>
          </a:blip>
          <a:stretch>
            <a:fillRect/>
          </a:stretch>
        </p:blipFill>
        <p:spPr>
          <a:xfrm>
            <a:off x="4791750" y="0"/>
            <a:ext cx="4352249" cy="8499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pic>
        <p:nvPicPr>
          <p:cNvPr id="319" name="Google Shape;319;p45"/>
          <p:cNvPicPr preferRelativeResize="0"/>
          <p:nvPr/>
        </p:nvPicPr>
        <p:blipFill>
          <a:blip r:embed="rId3">
            <a:alphaModFix/>
          </a:blip>
          <a:stretch>
            <a:fillRect/>
          </a:stretch>
        </p:blipFill>
        <p:spPr>
          <a:xfrm>
            <a:off x="152400" y="273463"/>
            <a:ext cx="8839199" cy="1485818"/>
          </a:xfrm>
          <a:prstGeom prst="rect">
            <a:avLst/>
          </a:prstGeom>
          <a:noFill/>
          <a:ln>
            <a:noFill/>
          </a:ln>
        </p:spPr>
      </p:pic>
      <p:sp>
        <p:nvSpPr>
          <p:cNvPr id="320" name="Google Shape;320;p45"/>
          <p:cNvSpPr txBox="1"/>
          <p:nvPr/>
        </p:nvSpPr>
        <p:spPr>
          <a:xfrm>
            <a:off x="5435125" y="4691600"/>
            <a:ext cx="3612000" cy="367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u="sng" dirty="0"/>
              <a:t>Limited Direct Execution Protocol</a:t>
            </a:r>
            <a:endParaRPr u="sng"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pic>
        <p:nvPicPr>
          <p:cNvPr id="325" name="Google Shape;325;p46"/>
          <p:cNvPicPr preferRelativeResize="0"/>
          <p:nvPr/>
        </p:nvPicPr>
        <p:blipFill>
          <a:blip r:embed="rId3">
            <a:alphaModFix/>
          </a:blip>
          <a:stretch>
            <a:fillRect/>
          </a:stretch>
        </p:blipFill>
        <p:spPr>
          <a:xfrm>
            <a:off x="246875" y="76201"/>
            <a:ext cx="5924555" cy="4991100"/>
          </a:xfrm>
          <a:prstGeom prst="rect">
            <a:avLst/>
          </a:prstGeom>
          <a:noFill/>
          <a:ln>
            <a:noFill/>
          </a:ln>
        </p:spPr>
      </p:pic>
      <p:sp>
        <p:nvSpPr>
          <p:cNvPr id="326" name="Google Shape;326;p46"/>
          <p:cNvSpPr txBox="1"/>
          <p:nvPr/>
        </p:nvSpPr>
        <p:spPr>
          <a:xfrm>
            <a:off x="6221475" y="4691600"/>
            <a:ext cx="2825700" cy="367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u="sng"/>
              <a:t>Limited Direct Execution Protocol</a:t>
            </a:r>
            <a:endParaRPr u="sng"/>
          </a:p>
        </p:txBody>
      </p:sp>
      <p:sp>
        <p:nvSpPr>
          <p:cNvPr id="327" name="Google Shape;327;p46"/>
          <p:cNvSpPr/>
          <p:nvPr/>
        </p:nvSpPr>
        <p:spPr>
          <a:xfrm>
            <a:off x="291700" y="516950"/>
            <a:ext cx="5868300" cy="45777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pic>
        <p:nvPicPr>
          <p:cNvPr id="332" name="Google Shape;332;p47"/>
          <p:cNvPicPr preferRelativeResize="0"/>
          <p:nvPr/>
        </p:nvPicPr>
        <p:blipFill>
          <a:blip r:embed="rId3">
            <a:alphaModFix/>
          </a:blip>
          <a:stretch>
            <a:fillRect/>
          </a:stretch>
        </p:blipFill>
        <p:spPr>
          <a:xfrm>
            <a:off x="246875" y="76201"/>
            <a:ext cx="5924555" cy="4991100"/>
          </a:xfrm>
          <a:prstGeom prst="rect">
            <a:avLst/>
          </a:prstGeom>
          <a:noFill/>
          <a:ln>
            <a:noFill/>
          </a:ln>
        </p:spPr>
      </p:pic>
      <p:sp>
        <p:nvSpPr>
          <p:cNvPr id="333" name="Google Shape;333;p47"/>
          <p:cNvSpPr txBox="1"/>
          <p:nvPr/>
        </p:nvSpPr>
        <p:spPr>
          <a:xfrm>
            <a:off x="6221475" y="4691600"/>
            <a:ext cx="2825700" cy="367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u="sng"/>
              <a:t>Limited Direct Execution Protocol</a:t>
            </a:r>
            <a:endParaRPr u="sng"/>
          </a:p>
        </p:txBody>
      </p:sp>
      <p:sp>
        <p:nvSpPr>
          <p:cNvPr id="334" name="Google Shape;334;p47"/>
          <p:cNvSpPr/>
          <p:nvPr/>
        </p:nvSpPr>
        <p:spPr>
          <a:xfrm>
            <a:off x="291700" y="1338850"/>
            <a:ext cx="5868300" cy="37560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pic>
        <p:nvPicPr>
          <p:cNvPr id="339" name="Google Shape;339;p48"/>
          <p:cNvPicPr preferRelativeResize="0"/>
          <p:nvPr/>
        </p:nvPicPr>
        <p:blipFill>
          <a:blip r:embed="rId3">
            <a:alphaModFix/>
          </a:blip>
          <a:stretch>
            <a:fillRect/>
          </a:stretch>
        </p:blipFill>
        <p:spPr>
          <a:xfrm>
            <a:off x="246875" y="76201"/>
            <a:ext cx="5924555" cy="4991100"/>
          </a:xfrm>
          <a:prstGeom prst="rect">
            <a:avLst/>
          </a:prstGeom>
          <a:noFill/>
          <a:ln>
            <a:noFill/>
          </a:ln>
        </p:spPr>
      </p:pic>
      <p:sp>
        <p:nvSpPr>
          <p:cNvPr id="340" name="Google Shape;340;p48"/>
          <p:cNvSpPr txBox="1"/>
          <p:nvPr/>
        </p:nvSpPr>
        <p:spPr>
          <a:xfrm>
            <a:off x="6221475" y="4691600"/>
            <a:ext cx="2825700" cy="367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u="sng"/>
              <a:t>Limited Direct Execution Protocol</a:t>
            </a:r>
            <a:endParaRPr u="sng"/>
          </a:p>
        </p:txBody>
      </p:sp>
      <p:sp>
        <p:nvSpPr>
          <p:cNvPr id="341" name="Google Shape;341;p48"/>
          <p:cNvSpPr/>
          <p:nvPr/>
        </p:nvSpPr>
        <p:spPr>
          <a:xfrm>
            <a:off x="291700" y="2028175"/>
            <a:ext cx="5868300" cy="30669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pic>
        <p:nvPicPr>
          <p:cNvPr id="346" name="Google Shape;346;p49"/>
          <p:cNvPicPr preferRelativeResize="0"/>
          <p:nvPr/>
        </p:nvPicPr>
        <p:blipFill>
          <a:blip r:embed="rId3">
            <a:alphaModFix/>
          </a:blip>
          <a:stretch>
            <a:fillRect/>
          </a:stretch>
        </p:blipFill>
        <p:spPr>
          <a:xfrm>
            <a:off x="246875" y="76201"/>
            <a:ext cx="5924555" cy="4991100"/>
          </a:xfrm>
          <a:prstGeom prst="rect">
            <a:avLst/>
          </a:prstGeom>
          <a:noFill/>
          <a:ln>
            <a:noFill/>
          </a:ln>
        </p:spPr>
      </p:pic>
      <p:sp>
        <p:nvSpPr>
          <p:cNvPr id="347" name="Google Shape;347;p49"/>
          <p:cNvSpPr txBox="1"/>
          <p:nvPr/>
        </p:nvSpPr>
        <p:spPr>
          <a:xfrm>
            <a:off x="6221475" y="4691600"/>
            <a:ext cx="2825700" cy="367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u="sng"/>
              <a:t>Limited Direct Execution Protocol</a:t>
            </a:r>
            <a:endParaRPr u="sng"/>
          </a:p>
        </p:txBody>
      </p:sp>
      <p:sp>
        <p:nvSpPr>
          <p:cNvPr id="348" name="Google Shape;348;p49"/>
          <p:cNvSpPr/>
          <p:nvPr/>
        </p:nvSpPr>
        <p:spPr>
          <a:xfrm>
            <a:off x="291700" y="2708675"/>
            <a:ext cx="5868300" cy="23865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pic>
        <p:nvPicPr>
          <p:cNvPr id="353" name="Google Shape;353;p50"/>
          <p:cNvPicPr preferRelativeResize="0"/>
          <p:nvPr/>
        </p:nvPicPr>
        <p:blipFill>
          <a:blip r:embed="rId3">
            <a:alphaModFix/>
          </a:blip>
          <a:stretch>
            <a:fillRect/>
          </a:stretch>
        </p:blipFill>
        <p:spPr>
          <a:xfrm>
            <a:off x="246875" y="76201"/>
            <a:ext cx="5924555" cy="4991100"/>
          </a:xfrm>
          <a:prstGeom prst="rect">
            <a:avLst/>
          </a:prstGeom>
          <a:noFill/>
          <a:ln>
            <a:noFill/>
          </a:ln>
        </p:spPr>
      </p:pic>
      <p:sp>
        <p:nvSpPr>
          <p:cNvPr id="354" name="Google Shape;354;p50"/>
          <p:cNvSpPr txBox="1"/>
          <p:nvPr/>
        </p:nvSpPr>
        <p:spPr>
          <a:xfrm>
            <a:off x="6221475" y="4691600"/>
            <a:ext cx="2825700" cy="367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u="sng"/>
              <a:t>Limited Direct Execution Protocol</a:t>
            </a:r>
            <a:endParaRPr u="sng"/>
          </a:p>
        </p:txBody>
      </p:sp>
      <p:sp>
        <p:nvSpPr>
          <p:cNvPr id="355" name="Google Shape;355;p50"/>
          <p:cNvSpPr/>
          <p:nvPr/>
        </p:nvSpPr>
        <p:spPr>
          <a:xfrm>
            <a:off x="291700" y="3203575"/>
            <a:ext cx="5868300" cy="18918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pic>
        <p:nvPicPr>
          <p:cNvPr id="360" name="Google Shape;360;p51"/>
          <p:cNvPicPr preferRelativeResize="0"/>
          <p:nvPr/>
        </p:nvPicPr>
        <p:blipFill>
          <a:blip r:embed="rId3">
            <a:alphaModFix/>
          </a:blip>
          <a:stretch>
            <a:fillRect/>
          </a:stretch>
        </p:blipFill>
        <p:spPr>
          <a:xfrm>
            <a:off x="246875" y="76201"/>
            <a:ext cx="5924555" cy="4991100"/>
          </a:xfrm>
          <a:prstGeom prst="rect">
            <a:avLst/>
          </a:prstGeom>
          <a:noFill/>
          <a:ln>
            <a:noFill/>
          </a:ln>
        </p:spPr>
      </p:pic>
      <p:sp>
        <p:nvSpPr>
          <p:cNvPr id="361" name="Google Shape;361;p51"/>
          <p:cNvSpPr txBox="1"/>
          <p:nvPr/>
        </p:nvSpPr>
        <p:spPr>
          <a:xfrm>
            <a:off x="6221475" y="4691600"/>
            <a:ext cx="2825700" cy="367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u="sng"/>
              <a:t>Limited Direct Execution Protocol</a:t>
            </a:r>
            <a:endParaRPr u="sng"/>
          </a:p>
        </p:txBody>
      </p:sp>
      <p:sp>
        <p:nvSpPr>
          <p:cNvPr id="362" name="Google Shape;362;p51"/>
          <p:cNvSpPr/>
          <p:nvPr/>
        </p:nvSpPr>
        <p:spPr>
          <a:xfrm>
            <a:off x="291700" y="3725000"/>
            <a:ext cx="5868300" cy="13701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7"/>
          <p:cNvSpPr txBox="1">
            <a:spLocks noGrp="1"/>
          </p:cNvSpPr>
          <p:nvPr>
            <p:ph type="title"/>
          </p:nvPr>
        </p:nvSpPr>
        <p:spPr>
          <a:xfrm>
            <a:off x="311700" y="134400"/>
            <a:ext cx="8520600" cy="572700"/>
          </a:xfrm>
          <a:prstGeom prst="rect">
            <a:avLst/>
          </a:prstGeom>
        </p:spPr>
        <p:txBody>
          <a:bodyPr spcFirstLastPara="1" wrap="square" lIns="91425" tIns="91425" rIns="91425" bIns="91425" anchor="ctr" anchorCtr="0">
            <a:normAutofit fontScale="90000"/>
          </a:bodyPr>
          <a:lstStyle/>
          <a:p>
            <a:pPr marL="0" lvl="0" indent="0" algn="l" rtl="0">
              <a:spcBef>
                <a:spcPts val="0"/>
              </a:spcBef>
              <a:spcAft>
                <a:spcPts val="0"/>
              </a:spcAft>
              <a:buNone/>
            </a:pPr>
            <a:r>
              <a:rPr lang="en"/>
              <a:t>Basic Technique: Limited Direct Execution</a:t>
            </a:r>
            <a:endParaRPr/>
          </a:p>
        </p:txBody>
      </p:sp>
      <p:sp>
        <p:nvSpPr>
          <p:cNvPr id="86" name="Google Shape;86;p17"/>
          <p:cNvSpPr txBox="1">
            <a:spLocks noGrp="1"/>
          </p:cNvSpPr>
          <p:nvPr>
            <p:ph type="body" idx="1"/>
          </p:nvPr>
        </p:nvSpPr>
        <p:spPr>
          <a:xfrm>
            <a:off x="311700" y="1152475"/>
            <a:ext cx="32301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b="0"/>
              <a:t>To make a program run as fast as one might expect, not surprisingly OS developers came up with a technique, which we call:</a:t>
            </a:r>
            <a:br>
              <a:rPr lang="en" b="0"/>
            </a:br>
            <a:r>
              <a:rPr lang="en" b="0"/>
              <a:t>     limited direct execution.</a:t>
            </a:r>
            <a:endParaRPr b="0"/>
          </a:p>
          <a:p>
            <a:pPr marL="0" lvl="0" indent="0" algn="l" rtl="0">
              <a:spcBef>
                <a:spcPts val="1200"/>
              </a:spcBef>
              <a:spcAft>
                <a:spcPts val="1200"/>
              </a:spcAft>
              <a:buNone/>
            </a:pPr>
            <a:r>
              <a:rPr lang="en" b="0"/>
              <a:t>The </a:t>
            </a:r>
            <a:r>
              <a:rPr lang="en" b="0" u="sng"/>
              <a:t>direct execution</a:t>
            </a:r>
            <a:r>
              <a:rPr lang="en" b="0"/>
              <a:t> part of the idea is simple: just run the program directly on the CPU.</a:t>
            </a:r>
            <a:endParaRPr b="0"/>
          </a:p>
        </p:txBody>
      </p:sp>
    </p:spTree>
    <p:extLst>
      <p:ext uri="{BB962C8B-B14F-4D97-AF65-F5344CB8AC3E}">
        <p14:creationId xmlns:p14="http://schemas.microsoft.com/office/powerpoint/2010/main" val="383816166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pic>
        <p:nvPicPr>
          <p:cNvPr id="367" name="Google Shape;367;p52"/>
          <p:cNvPicPr preferRelativeResize="0"/>
          <p:nvPr/>
        </p:nvPicPr>
        <p:blipFill>
          <a:blip r:embed="rId3">
            <a:alphaModFix/>
          </a:blip>
          <a:stretch>
            <a:fillRect/>
          </a:stretch>
        </p:blipFill>
        <p:spPr>
          <a:xfrm>
            <a:off x="246875" y="76201"/>
            <a:ext cx="5924555" cy="4991100"/>
          </a:xfrm>
          <a:prstGeom prst="rect">
            <a:avLst/>
          </a:prstGeom>
          <a:noFill/>
          <a:ln>
            <a:noFill/>
          </a:ln>
        </p:spPr>
      </p:pic>
      <p:sp>
        <p:nvSpPr>
          <p:cNvPr id="368" name="Google Shape;368;p52"/>
          <p:cNvSpPr txBox="1"/>
          <p:nvPr/>
        </p:nvSpPr>
        <p:spPr>
          <a:xfrm>
            <a:off x="6221475" y="4691600"/>
            <a:ext cx="2825700" cy="367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u="sng"/>
              <a:t>Limited Direct Execution Protocol</a:t>
            </a:r>
            <a:endParaRPr u="sng"/>
          </a:p>
        </p:txBody>
      </p:sp>
      <p:sp>
        <p:nvSpPr>
          <p:cNvPr id="369" name="Google Shape;369;p52"/>
          <p:cNvSpPr/>
          <p:nvPr/>
        </p:nvSpPr>
        <p:spPr>
          <a:xfrm>
            <a:off x="291700" y="4317125"/>
            <a:ext cx="5868300" cy="7779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pic>
        <p:nvPicPr>
          <p:cNvPr id="374" name="Google Shape;374;p53"/>
          <p:cNvPicPr preferRelativeResize="0"/>
          <p:nvPr/>
        </p:nvPicPr>
        <p:blipFill>
          <a:blip r:embed="rId3">
            <a:alphaModFix/>
          </a:blip>
          <a:stretch>
            <a:fillRect/>
          </a:stretch>
        </p:blipFill>
        <p:spPr>
          <a:xfrm>
            <a:off x="246875" y="76201"/>
            <a:ext cx="5924555" cy="4991100"/>
          </a:xfrm>
          <a:prstGeom prst="rect">
            <a:avLst/>
          </a:prstGeom>
          <a:noFill/>
          <a:ln>
            <a:noFill/>
          </a:ln>
        </p:spPr>
      </p:pic>
      <p:sp>
        <p:nvSpPr>
          <p:cNvPr id="375" name="Google Shape;375;p53"/>
          <p:cNvSpPr txBox="1"/>
          <p:nvPr/>
        </p:nvSpPr>
        <p:spPr>
          <a:xfrm>
            <a:off x="6221475" y="4691600"/>
            <a:ext cx="2825700" cy="367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u="sng"/>
              <a:t>Limited Direct Execution Protocol</a:t>
            </a:r>
            <a:endParaRPr u="sng"/>
          </a:p>
        </p:txBody>
      </p:sp>
      <p:sp>
        <p:nvSpPr>
          <p:cNvPr id="376" name="Google Shape;376;p53"/>
          <p:cNvSpPr/>
          <p:nvPr/>
        </p:nvSpPr>
        <p:spPr>
          <a:xfrm>
            <a:off x="291700" y="4727950"/>
            <a:ext cx="5868300" cy="3672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pic>
        <p:nvPicPr>
          <p:cNvPr id="381" name="Google Shape;381;p54"/>
          <p:cNvPicPr preferRelativeResize="0"/>
          <p:nvPr/>
        </p:nvPicPr>
        <p:blipFill>
          <a:blip r:embed="rId3">
            <a:alphaModFix/>
          </a:blip>
          <a:stretch>
            <a:fillRect/>
          </a:stretch>
        </p:blipFill>
        <p:spPr>
          <a:xfrm>
            <a:off x="246875" y="76201"/>
            <a:ext cx="5924555" cy="4991100"/>
          </a:xfrm>
          <a:prstGeom prst="rect">
            <a:avLst/>
          </a:prstGeom>
          <a:noFill/>
          <a:ln>
            <a:noFill/>
          </a:ln>
        </p:spPr>
      </p:pic>
      <p:sp>
        <p:nvSpPr>
          <p:cNvPr id="382" name="Google Shape;382;p54"/>
          <p:cNvSpPr txBox="1"/>
          <p:nvPr/>
        </p:nvSpPr>
        <p:spPr>
          <a:xfrm>
            <a:off x="6221475" y="4691600"/>
            <a:ext cx="2825700" cy="367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u="sng"/>
              <a:t>Limited Direct Execution Protocol</a:t>
            </a:r>
            <a:endParaRPr u="sng"/>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56"/>
          <p:cNvSpPr txBox="1">
            <a:spLocks noGrp="1"/>
          </p:cNvSpPr>
          <p:nvPr>
            <p:ph type="title"/>
          </p:nvPr>
        </p:nvSpPr>
        <p:spPr>
          <a:xfrm>
            <a:off x="311700" y="134400"/>
            <a:ext cx="8520600" cy="572700"/>
          </a:xfrm>
          <a:prstGeom prst="rect">
            <a:avLst/>
          </a:prstGeom>
        </p:spPr>
        <p:txBody>
          <a:bodyPr spcFirstLastPara="1" wrap="square" lIns="91425" tIns="91425" rIns="91425" bIns="91425" anchor="ctr" anchorCtr="0">
            <a:normAutofit fontScale="90000"/>
          </a:bodyPr>
          <a:lstStyle/>
          <a:p>
            <a:pPr marL="0" lvl="0" indent="0" algn="l" rtl="0">
              <a:spcBef>
                <a:spcPts val="0"/>
              </a:spcBef>
              <a:spcAft>
                <a:spcPts val="0"/>
              </a:spcAft>
              <a:buNone/>
            </a:pPr>
            <a:r>
              <a:rPr lang="en"/>
              <a:t>Problem #2: Switching Between Processes</a:t>
            </a:r>
            <a:endParaRPr/>
          </a:p>
        </p:txBody>
      </p:sp>
      <p:pic>
        <p:nvPicPr>
          <p:cNvPr id="395" name="Google Shape;395;p56"/>
          <p:cNvPicPr preferRelativeResize="0"/>
          <p:nvPr/>
        </p:nvPicPr>
        <p:blipFill>
          <a:blip r:embed="rId3">
            <a:alphaModFix/>
          </a:blip>
          <a:stretch>
            <a:fillRect/>
          </a:stretch>
        </p:blipFill>
        <p:spPr>
          <a:xfrm>
            <a:off x="152400" y="1845825"/>
            <a:ext cx="8839200" cy="1451849"/>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sp>
        <p:nvSpPr>
          <p:cNvPr id="400" name="Google Shape;400;p57"/>
          <p:cNvSpPr txBox="1">
            <a:spLocks noGrp="1"/>
          </p:cNvSpPr>
          <p:nvPr>
            <p:ph type="title"/>
          </p:nvPr>
        </p:nvSpPr>
        <p:spPr>
          <a:xfrm>
            <a:off x="311700" y="134400"/>
            <a:ext cx="8520600" cy="572700"/>
          </a:xfrm>
          <a:prstGeom prst="rect">
            <a:avLst/>
          </a:prstGeom>
        </p:spPr>
        <p:txBody>
          <a:bodyPr spcFirstLastPara="1" wrap="square" lIns="91425" tIns="91425" rIns="91425" bIns="91425" anchor="ctr" anchorCtr="0">
            <a:normAutofit fontScale="90000"/>
          </a:bodyPr>
          <a:lstStyle/>
          <a:p>
            <a:pPr marL="0" lvl="0" indent="0" algn="l" rtl="0">
              <a:spcBef>
                <a:spcPts val="0"/>
              </a:spcBef>
              <a:spcAft>
                <a:spcPts val="0"/>
              </a:spcAft>
              <a:buNone/>
            </a:pPr>
            <a:r>
              <a:rPr lang="en"/>
              <a:t>A Cooperative Approach: Wait for System Calls</a:t>
            </a:r>
            <a:endParaRPr/>
          </a:p>
        </p:txBody>
      </p:sp>
      <p:sp>
        <p:nvSpPr>
          <p:cNvPr id="401" name="Google Shape;401;p57"/>
          <p:cNvSpPr txBox="1">
            <a:spLocks noGrp="1"/>
          </p:cNvSpPr>
          <p:nvPr>
            <p:ph type="body" idx="1"/>
          </p:nvPr>
        </p:nvSpPr>
        <p:spPr>
          <a:xfrm>
            <a:off x="311700" y="1409075"/>
            <a:ext cx="8520600" cy="1593900"/>
          </a:xfrm>
          <a:prstGeom prst="rect">
            <a:avLst/>
          </a:prstGeom>
          <a:solidFill>
            <a:srgbClr val="D9D9D9"/>
          </a:solidFill>
          <a:ln w="9525" cap="flat" cmpd="sng">
            <a:solidFill>
              <a:srgbClr val="000000"/>
            </a:solidFill>
            <a:prstDash val="solid"/>
            <a:round/>
            <a:headEnd type="none" w="sm" len="sm"/>
            <a:tailEnd type="none" w="sm" len="sm"/>
          </a:ln>
        </p:spPr>
        <p:txBody>
          <a:bodyPr spcFirstLastPara="1" wrap="square" lIns="91425" tIns="91425" rIns="91425" bIns="91425" anchor="t" anchorCtr="0">
            <a:normAutofit lnSpcReduction="10000"/>
          </a:bodyPr>
          <a:lstStyle/>
          <a:p>
            <a:pPr marL="0" lvl="0" indent="0" algn="ctr" rtl="0">
              <a:spcBef>
                <a:spcPts val="0"/>
              </a:spcBef>
              <a:spcAft>
                <a:spcPts val="1200"/>
              </a:spcAft>
              <a:buNone/>
            </a:pPr>
            <a:r>
              <a:rPr lang="en" sz="2400"/>
              <a:t>in a cooperative scheduling system, the OS regains control of the CPU by waiting for a system call or an illegal operation of some kind to take place.</a:t>
            </a:r>
            <a:endParaRPr sz="2400"/>
          </a:p>
        </p:txBody>
      </p:sp>
      <p:pic>
        <p:nvPicPr>
          <p:cNvPr id="402" name="Google Shape;402;p57"/>
          <p:cNvPicPr preferRelativeResize="0"/>
          <p:nvPr/>
        </p:nvPicPr>
        <p:blipFill>
          <a:blip r:embed="rId3">
            <a:alphaModFix/>
          </a:blip>
          <a:stretch>
            <a:fillRect/>
          </a:stretch>
        </p:blipFill>
        <p:spPr>
          <a:xfrm>
            <a:off x="3654138" y="3178475"/>
            <a:ext cx="1835725" cy="183572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06"/>
        <p:cNvGrpSpPr/>
        <p:nvPr/>
      </p:nvGrpSpPr>
      <p:grpSpPr>
        <a:xfrm>
          <a:off x="0" y="0"/>
          <a:ext cx="0" cy="0"/>
          <a:chOff x="0" y="0"/>
          <a:chExt cx="0" cy="0"/>
        </a:xfrm>
      </p:grpSpPr>
      <p:sp>
        <p:nvSpPr>
          <p:cNvPr id="407" name="Google Shape;407;p58"/>
          <p:cNvSpPr txBox="1">
            <a:spLocks noGrp="1"/>
          </p:cNvSpPr>
          <p:nvPr>
            <p:ph type="title"/>
          </p:nvPr>
        </p:nvSpPr>
        <p:spPr>
          <a:xfrm>
            <a:off x="311700" y="134400"/>
            <a:ext cx="8520600" cy="572700"/>
          </a:xfrm>
          <a:prstGeom prst="rect">
            <a:avLst/>
          </a:prstGeom>
        </p:spPr>
        <p:txBody>
          <a:bodyPr spcFirstLastPara="1" wrap="square" lIns="91425" tIns="91425" rIns="91425" bIns="91425" anchor="ctr" anchorCtr="0">
            <a:normAutofit fontScale="90000"/>
          </a:bodyPr>
          <a:lstStyle/>
          <a:p>
            <a:pPr marL="0" lvl="0" indent="0" algn="l" rtl="0">
              <a:spcBef>
                <a:spcPts val="0"/>
              </a:spcBef>
              <a:spcAft>
                <a:spcPts val="0"/>
              </a:spcAft>
              <a:buNone/>
            </a:pPr>
            <a:r>
              <a:rPr lang="en"/>
              <a:t>A Non-Cooperative Approach: OS Takes Control</a:t>
            </a:r>
            <a:endParaRPr/>
          </a:p>
        </p:txBody>
      </p:sp>
      <p:pic>
        <p:nvPicPr>
          <p:cNvPr id="408" name="Google Shape;408;p58"/>
          <p:cNvPicPr preferRelativeResize="0"/>
          <p:nvPr/>
        </p:nvPicPr>
        <p:blipFill>
          <a:blip r:embed="rId3">
            <a:alphaModFix/>
          </a:blip>
          <a:stretch>
            <a:fillRect/>
          </a:stretch>
        </p:blipFill>
        <p:spPr>
          <a:xfrm>
            <a:off x="152400" y="1170125"/>
            <a:ext cx="8839201" cy="1684063"/>
          </a:xfrm>
          <a:prstGeom prst="rect">
            <a:avLst/>
          </a:prstGeom>
          <a:noFill/>
          <a:ln>
            <a:noFill/>
          </a:ln>
        </p:spPr>
      </p:pic>
      <p:pic>
        <p:nvPicPr>
          <p:cNvPr id="409" name="Google Shape;409;p58"/>
          <p:cNvPicPr preferRelativeResize="0"/>
          <p:nvPr/>
        </p:nvPicPr>
        <p:blipFill>
          <a:blip r:embed="rId4">
            <a:alphaModFix/>
          </a:blip>
          <a:stretch>
            <a:fillRect/>
          </a:stretch>
        </p:blipFill>
        <p:spPr>
          <a:xfrm>
            <a:off x="3189075" y="3183701"/>
            <a:ext cx="2765850" cy="158315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sp>
        <p:nvSpPr>
          <p:cNvPr id="414" name="Google Shape;414;p59"/>
          <p:cNvSpPr txBox="1">
            <a:spLocks noGrp="1"/>
          </p:cNvSpPr>
          <p:nvPr>
            <p:ph type="title"/>
          </p:nvPr>
        </p:nvSpPr>
        <p:spPr>
          <a:xfrm>
            <a:off x="311700" y="134400"/>
            <a:ext cx="8520600" cy="572700"/>
          </a:xfrm>
          <a:prstGeom prst="rect">
            <a:avLst/>
          </a:prstGeom>
        </p:spPr>
        <p:txBody>
          <a:bodyPr spcFirstLastPara="1" wrap="square" lIns="91425" tIns="91425" rIns="91425" bIns="91425" anchor="ctr" anchorCtr="0">
            <a:normAutofit fontScale="90000"/>
          </a:bodyPr>
          <a:lstStyle/>
          <a:p>
            <a:pPr marL="0" lvl="0" indent="0" algn="l" rtl="0">
              <a:spcBef>
                <a:spcPts val="0"/>
              </a:spcBef>
              <a:spcAft>
                <a:spcPts val="0"/>
              </a:spcAft>
              <a:buNone/>
            </a:pPr>
            <a:r>
              <a:rPr lang="en"/>
              <a:t>A Non-Cooperative Approach: OS Takes Control</a:t>
            </a:r>
            <a:endParaRPr/>
          </a:p>
        </p:txBody>
      </p:sp>
      <p:pic>
        <p:nvPicPr>
          <p:cNvPr id="415" name="Google Shape;415;p59"/>
          <p:cNvPicPr preferRelativeResize="0"/>
          <p:nvPr/>
        </p:nvPicPr>
        <p:blipFill>
          <a:blip r:embed="rId3">
            <a:alphaModFix/>
          </a:blip>
          <a:stretch>
            <a:fillRect/>
          </a:stretch>
        </p:blipFill>
        <p:spPr>
          <a:xfrm>
            <a:off x="152400" y="1170125"/>
            <a:ext cx="8839201" cy="1684063"/>
          </a:xfrm>
          <a:prstGeom prst="rect">
            <a:avLst/>
          </a:prstGeom>
          <a:noFill/>
          <a:ln>
            <a:noFill/>
          </a:ln>
        </p:spPr>
      </p:pic>
      <p:pic>
        <p:nvPicPr>
          <p:cNvPr id="416" name="Google Shape;416;p59"/>
          <p:cNvPicPr preferRelativeResize="0"/>
          <p:nvPr/>
        </p:nvPicPr>
        <p:blipFill>
          <a:blip r:embed="rId4">
            <a:alphaModFix/>
          </a:blip>
          <a:stretch>
            <a:fillRect/>
          </a:stretch>
        </p:blipFill>
        <p:spPr>
          <a:xfrm>
            <a:off x="152400" y="3006588"/>
            <a:ext cx="8839199" cy="1944281"/>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sp>
        <p:nvSpPr>
          <p:cNvPr id="421" name="Google Shape;421;p60"/>
          <p:cNvSpPr txBox="1">
            <a:spLocks noGrp="1"/>
          </p:cNvSpPr>
          <p:nvPr>
            <p:ph type="title"/>
          </p:nvPr>
        </p:nvSpPr>
        <p:spPr>
          <a:xfrm>
            <a:off x="311700" y="134400"/>
            <a:ext cx="8520600" cy="572700"/>
          </a:xfrm>
          <a:prstGeom prst="rect">
            <a:avLst/>
          </a:prstGeom>
        </p:spPr>
        <p:txBody>
          <a:bodyPr spcFirstLastPara="1" wrap="square" lIns="91425" tIns="91425" rIns="91425" bIns="91425" anchor="ctr" anchorCtr="0">
            <a:normAutofit fontScale="90000"/>
          </a:bodyPr>
          <a:lstStyle/>
          <a:p>
            <a:pPr marL="0" lvl="0" indent="0" algn="l" rtl="0">
              <a:spcBef>
                <a:spcPts val="0"/>
              </a:spcBef>
              <a:spcAft>
                <a:spcPts val="0"/>
              </a:spcAft>
              <a:buNone/>
            </a:pPr>
            <a:r>
              <a:rPr lang="en"/>
              <a:t>Saving and Restoring Context</a:t>
            </a:r>
            <a:endParaRPr/>
          </a:p>
        </p:txBody>
      </p:sp>
      <p:sp>
        <p:nvSpPr>
          <p:cNvPr id="422" name="Google Shape;422;p60"/>
          <p:cNvSpPr txBox="1">
            <a:spLocks noGrp="1"/>
          </p:cNvSpPr>
          <p:nvPr>
            <p:ph type="body" idx="1"/>
          </p:nvPr>
        </p:nvSpPr>
        <p:spPr>
          <a:xfrm>
            <a:off x="311700" y="804575"/>
            <a:ext cx="8520600" cy="3858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Now that the OS has regained control, whether cooperatively via a system call, or more forcefully via a timer interrupt, a decision has to be made: </a:t>
            </a:r>
            <a:endParaRPr/>
          </a:p>
          <a:p>
            <a:pPr marL="457200" lvl="0" indent="-342900" algn="l" rtl="0">
              <a:spcBef>
                <a:spcPts val="1200"/>
              </a:spcBef>
              <a:spcAft>
                <a:spcPts val="0"/>
              </a:spcAft>
              <a:buSzPts val="1800"/>
              <a:buChar char="●"/>
            </a:pPr>
            <a:r>
              <a:rPr lang="en"/>
              <a:t>whether to continue running the currently-running process</a:t>
            </a:r>
            <a:endParaRPr/>
          </a:p>
          <a:p>
            <a:pPr marL="457200" lvl="0" indent="-342900" algn="l" rtl="0">
              <a:spcBef>
                <a:spcPts val="0"/>
              </a:spcBef>
              <a:spcAft>
                <a:spcPts val="0"/>
              </a:spcAft>
              <a:buSzPts val="1800"/>
              <a:buChar char="●"/>
            </a:pPr>
            <a:r>
              <a:rPr lang="en"/>
              <a:t>or switch to a different one.</a:t>
            </a:r>
            <a:endParaRPr/>
          </a:p>
          <a:p>
            <a:pPr marL="0" lvl="0" indent="0" algn="l" rtl="0">
              <a:spcBef>
                <a:spcPts val="1200"/>
              </a:spcBef>
              <a:spcAft>
                <a:spcPts val="1200"/>
              </a:spcAft>
              <a:buNone/>
            </a:pPr>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427" name="Google Shape;427;p61"/>
          <p:cNvSpPr txBox="1">
            <a:spLocks noGrp="1"/>
          </p:cNvSpPr>
          <p:nvPr>
            <p:ph type="title"/>
          </p:nvPr>
        </p:nvSpPr>
        <p:spPr>
          <a:xfrm>
            <a:off x="311700" y="134400"/>
            <a:ext cx="8520600" cy="572700"/>
          </a:xfrm>
          <a:prstGeom prst="rect">
            <a:avLst/>
          </a:prstGeom>
        </p:spPr>
        <p:txBody>
          <a:bodyPr spcFirstLastPara="1" wrap="square" lIns="91425" tIns="91425" rIns="91425" bIns="91425" anchor="ctr" anchorCtr="0">
            <a:normAutofit fontScale="90000"/>
          </a:bodyPr>
          <a:lstStyle/>
          <a:p>
            <a:pPr marL="0" lvl="0" indent="0" algn="l" rtl="0">
              <a:spcBef>
                <a:spcPts val="0"/>
              </a:spcBef>
              <a:spcAft>
                <a:spcPts val="0"/>
              </a:spcAft>
              <a:buNone/>
            </a:pPr>
            <a:r>
              <a:rPr lang="en"/>
              <a:t>Saving and Restoring Context</a:t>
            </a:r>
            <a:endParaRPr/>
          </a:p>
        </p:txBody>
      </p:sp>
      <p:sp>
        <p:nvSpPr>
          <p:cNvPr id="428" name="Google Shape;428;p61"/>
          <p:cNvSpPr txBox="1">
            <a:spLocks noGrp="1"/>
          </p:cNvSpPr>
          <p:nvPr>
            <p:ph type="body" idx="1"/>
          </p:nvPr>
        </p:nvSpPr>
        <p:spPr>
          <a:xfrm>
            <a:off x="311700" y="804575"/>
            <a:ext cx="8520600" cy="3858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Now that the OS has regained control, whether cooperatively via a system call, or more forcefully via a timer interrupt, a decision has to be made: </a:t>
            </a:r>
            <a:endParaRPr/>
          </a:p>
          <a:p>
            <a:pPr marL="457200" lvl="0" indent="-342900" algn="l" rtl="0">
              <a:spcBef>
                <a:spcPts val="1200"/>
              </a:spcBef>
              <a:spcAft>
                <a:spcPts val="0"/>
              </a:spcAft>
              <a:buSzPts val="1800"/>
              <a:buChar char="●"/>
            </a:pPr>
            <a:r>
              <a:rPr lang="en"/>
              <a:t>whether to continue running the currently-running process</a:t>
            </a:r>
            <a:endParaRPr/>
          </a:p>
          <a:p>
            <a:pPr marL="457200" lvl="0" indent="-342900" algn="l" rtl="0">
              <a:spcBef>
                <a:spcPts val="0"/>
              </a:spcBef>
              <a:spcAft>
                <a:spcPts val="0"/>
              </a:spcAft>
              <a:buSzPts val="1800"/>
              <a:buChar char="●"/>
            </a:pPr>
            <a:r>
              <a:rPr lang="en"/>
              <a:t>or switch to a different one.</a:t>
            </a:r>
            <a:endParaRPr/>
          </a:p>
          <a:p>
            <a:pPr marL="0" lvl="0" indent="0" algn="l" rtl="0">
              <a:spcBef>
                <a:spcPts val="1200"/>
              </a:spcBef>
              <a:spcAft>
                <a:spcPts val="0"/>
              </a:spcAft>
              <a:buNone/>
            </a:pPr>
            <a:r>
              <a:rPr lang="en"/>
              <a:t>This decision is made by a part of the operating system known as the </a:t>
            </a:r>
            <a:r>
              <a:rPr lang="en" u="sng"/>
              <a:t>scheduler</a:t>
            </a:r>
            <a:r>
              <a:rPr lang="en"/>
              <a:t> </a:t>
            </a:r>
            <a:endParaRPr/>
          </a:p>
          <a:p>
            <a:pPr marL="0" lvl="0" indent="0" algn="l" rtl="0">
              <a:spcBef>
                <a:spcPts val="1200"/>
              </a:spcBef>
              <a:spcAft>
                <a:spcPts val="1200"/>
              </a:spcAft>
              <a:buNone/>
            </a:pPr>
            <a:r>
              <a:rPr lang="en"/>
              <a:t>we will discuss </a:t>
            </a:r>
            <a:r>
              <a:rPr lang="en" u="sng"/>
              <a:t>scheduling policies</a:t>
            </a:r>
            <a:r>
              <a:rPr lang="en"/>
              <a:t> in detail later.</a:t>
            </a:r>
            <a:endParaRPr/>
          </a:p>
        </p:txBody>
      </p:sp>
      <p:pic>
        <p:nvPicPr>
          <p:cNvPr id="429" name="Google Shape;429;p61"/>
          <p:cNvPicPr preferRelativeResize="0"/>
          <p:nvPr/>
        </p:nvPicPr>
        <p:blipFill>
          <a:blip r:embed="rId3">
            <a:alphaModFix/>
          </a:blip>
          <a:stretch>
            <a:fillRect/>
          </a:stretch>
        </p:blipFill>
        <p:spPr>
          <a:xfrm>
            <a:off x="6467463" y="3429000"/>
            <a:ext cx="2676525" cy="171450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33"/>
        <p:cNvGrpSpPr/>
        <p:nvPr/>
      </p:nvGrpSpPr>
      <p:grpSpPr>
        <a:xfrm>
          <a:off x="0" y="0"/>
          <a:ext cx="0" cy="0"/>
          <a:chOff x="0" y="0"/>
          <a:chExt cx="0" cy="0"/>
        </a:xfrm>
      </p:grpSpPr>
      <p:sp>
        <p:nvSpPr>
          <p:cNvPr id="434" name="Google Shape;434;p62"/>
          <p:cNvSpPr txBox="1">
            <a:spLocks noGrp="1"/>
          </p:cNvSpPr>
          <p:nvPr>
            <p:ph type="body" idx="1"/>
          </p:nvPr>
        </p:nvSpPr>
        <p:spPr>
          <a:xfrm>
            <a:off x="311688" y="814800"/>
            <a:ext cx="8520600" cy="2174100"/>
          </a:xfrm>
          <a:prstGeom prst="rect">
            <a:avLst/>
          </a:prstGeom>
        </p:spPr>
        <p:txBody>
          <a:bodyPr spcFirstLastPara="1" wrap="square" lIns="91425" tIns="91425" rIns="91425" bIns="91425" anchor="t" anchorCtr="0">
            <a:normAutofit lnSpcReduction="10000"/>
          </a:bodyPr>
          <a:lstStyle/>
          <a:p>
            <a:pPr marL="0" lvl="0" indent="0" algn="ctr" rtl="0">
              <a:spcBef>
                <a:spcPts val="0"/>
              </a:spcBef>
              <a:spcAft>
                <a:spcPts val="1200"/>
              </a:spcAft>
              <a:buNone/>
            </a:pPr>
            <a:r>
              <a:rPr lang="en" sz="3600"/>
              <a:t>If the decision is made to </a:t>
            </a:r>
            <a:r>
              <a:rPr lang="en" sz="3600" b="1"/>
              <a:t>switch</a:t>
            </a:r>
            <a:r>
              <a:rPr lang="en" sz="3600"/>
              <a:t>, the OS then executes a low-level piece of code which we refer to as a </a:t>
            </a:r>
            <a:r>
              <a:rPr lang="en" sz="3600" u="sng"/>
              <a:t>context switch</a:t>
            </a:r>
            <a:r>
              <a:rPr lang="en" sz="3600"/>
              <a:t>.</a:t>
            </a:r>
            <a:endParaRPr sz="3600"/>
          </a:p>
        </p:txBody>
      </p:sp>
      <p:pic>
        <p:nvPicPr>
          <p:cNvPr id="435" name="Google Shape;435;p62"/>
          <p:cNvPicPr preferRelativeResize="0"/>
          <p:nvPr/>
        </p:nvPicPr>
        <p:blipFill>
          <a:blip r:embed="rId3">
            <a:alphaModFix/>
          </a:blip>
          <a:stretch>
            <a:fillRect/>
          </a:stretch>
        </p:blipFill>
        <p:spPr>
          <a:xfrm>
            <a:off x="3262313" y="3039988"/>
            <a:ext cx="2619375" cy="1743075"/>
          </a:xfrm>
          <a:prstGeom prst="rect">
            <a:avLst/>
          </a:prstGeom>
          <a:noFill/>
          <a:ln>
            <a:noFill/>
          </a:ln>
        </p:spPr>
      </p:pic>
      <p:pic>
        <p:nvPicPr>
          <p:cNvPr id="436" name="Google Shape;436;p62"/>
          <p:cNvPicPr preferRelativeResize="0"/>
          <p:nvPr/>
        </p:nvPicPr>
        <p:blipFill>
          <a:blip r:embed="rId4">
            <a:alphaModFix/>
          </a:blip>
          <a:stretch>
            <a:fillRect/>
          </a:stretch>
        </p:blipFill>
        <p:spPr>
          <a:xfrm>
            <a:off x="152400" y="3141300"/>
            <a:ext cx="2957512" cy="1354042"/>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7"/>
          <p:cNvSpPr txBox="1">
            <a:spLocks noGrp="1"/>
          </p:cNvSpPr>
          <p:nvPr>
            <p:ph type="title"/>
          </p:nvPr>
        </p:nvSpPr>
        <p:spPr>
          <a:xfrm>
            <a:off x="311700" y="134400"/>
            <a:ext cx="8520600" cy="572700"/>
          </a:xfrm>
          <a:prstGeom prst="rect">
            <a:avLst/>
          </a:prstGeom>
        </p:spPr>
        <p:txBody>
          <a:bodyPr spcFirstLastPara="1" wrap="square" lIns="91425" tIns="91425" rIns="91425" bIns="91425" anchor="ctr" anchorCtr="0">
            <a:normAutofit fontScale="90000"/>
          </a:bodyPr>
          <a:lstStyle/>
          <a:p>
            <a:pPr marL="0" lvl="0" indent="0" algn="l" rtl="0">
              <a:spcBef>
                <a:spcPts val="0"/>
              </a:spcBef>
              <a:spcAft>
                <a:spcPts val="0"/>
              </a:spcAft>
              <a:buNone/>
            </a:pPr>
            <a:r>
              <a:rPr lang="en"/>
              <a:t>Basic Technique: Limited Direct Execution</a:t>
            </a:r>
            <a:endParaRPr/>
          </a:p>
        </p:txBody>
      </p:sp>
      <p:sp>
        <p:nvSpPr>
          <p:cNvPr id="86" name="Google Shape;86;p17"/>
          <p:cNvSpPr txBox="1">
            <a:spLocks noGrp="1"/>
          </p:cNvSpPr>
          <p:nvPr>
            <p:ph type="body" idx="1"/>
          </p:nvPr>
        </p:nvSpPr>
        <p:spPr>
          <a:xfrm>
            <a:off x="311700" y="1152475"/>
            <a:ext cx="32301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b="0"/>
              <a:t>To make a program run as fast as one might expect, not surprisingly OS developers came up with a technique, which we call:</a:t>
            </a:r>
            <a:br>
              <a:rPr lang="en" b="0"/>
            </a:br>
            <a:r>
              <a:rPr lang="en" b="0"/>
              <a:t>     limited direct execution.</a:t>
            </a:r>
            <a:endParaRPr b="0"/>
          </a:p>
          <a:p>
            <a:pPr marL="0" lvl="0" indent="0" algn="l" rtl="0">
              <a:spcBef>
                <a:spcPts val="1200"/>
              </a:spcBef>
              <a:spcAft>
                <a:spcPts val="1200"/>
              </a:spcAft>
              <a:buNone/>
            </a:pPr>
            <a:r>
              <a:rPr lang="en" b="0"/>
              <a:t>The </a:t>
            </a:r>
            <a:r>
              <a:rPr lang="en" b="0" u="sng"/>
              <a:t>direct execution</a:t>
            </a:r>
            <a:r>
              <a:rPr lang="en" b="0"/>
              <a:t> part of the idea is simple: just run the program directly on the CPU.</a:t>
            </a:r>
            <a:endParaRPr b="0"/>
          </a:p>
        </p:txBody>
      </p:sp>
      <p:pic>
        <p:nvPicPr>
          <p:cNvPr id="87" name="Google Shape;87;p17"/>
          <p:cNvPicPr preferRelativeResize="0"/>
          <p:nvPr/>
        </p:nvPicPr>
        <p:blipFill>
          <a:blip r:embed="rId3">
            <a:alphaModFix/>
          </a:blip>
          <a:stretch>
            <a:fillRect/>
          </a:stretch>
        </p:blipFill>
        <p:spPr>
          <a:xfrm>
            <a:off x="3609600" y="1170125"/>
            <a:ext cx="5382000" cy="2171068"/>
          </a:xfrm>
          <a:prstGeom prst="rect">
            <a:avLst/>
          </a:prstGeom>
          <a:noFill/>
          <a:ln>
            <a:noFill/>
          </a:ln>
        </p:spPr>
      </p:pic>
    </p:spTree>
    <p:extLst>
      <p:ext uri="{BB962C8B-B14F-4D97-AF65-F5344CB8AC3E}">
        <p14:creationId xmlns:p14="http://schemas.microsoft.com/office/powerpoint/2010/main" val="393447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ntr" presetSubtype="0" fill="hold" nodeType="withEffect">
                                  <p:stCondLst>
                                    <p:cond delay="0"/>
                                  </p:stCondLst>
                                  <p:childTnLst>
                                    <p:set>
                                      <p:cBhvr>
                                        <p:cTn id="6" dur="1" fill="hold">
                                          <p:stCondLst>
                                            <p:cond delay="0"/>
                                          </p:stCondLst>
                                        </p:cTn>
                                        <p:tgtEl>
                                          <p:spTgt spid="87"/>
                                        </p:tgtEl>
                                        <p:attrNameLst>
                                          <p:attrName>style.visibility</p:attrName>
                                        </p:attrNameLst>
                                      </p:cBhvr>
                                      <p:to>
                                        <p:strVal val="visible"/>
                                      </p:to>
                                    </p:set>
                                    <p:animEffect transition="in" filter="fade">
                                      <p:cBhvr>
                                        <p:cTn id="7" dur="800" decel="100000"/>
                                        <p:tgtEl>
                                          <p:spTgt spid="87"/>
                                        </p:tgtEl>
                                      </p:cBhvr>
                                    </p:animEffect>
                                    <p:anim calcmode="lin" valueType="num">
                                      <p:cBhvr>
                                        <p:cTn id="8" dur="800" decel="100000" fill="hold"/>
                                        <p:tgtEl>
                                          <p:spTgt spid="87"/>
                                        </p:tgtEl>
                                        <p:attrNameLst>
                                          <p:attrName>style.rotation</p:attrName>
                                        </p:attrNameLst>
                                      </p:cBhvr>
                                      <p:tavLst>
                                        <p:tav tm="0">
                                          <p:val>
                                            <p:fltVal val="-90"/>
                                          </p:val>
                                        </p:tav>
                                        <p:tav tm="100000">
                                          <p:val>
                                            <p:fltVal val="0"/>
                                          </p:val>
                                        </p:tav>
                                      </p:tavLst>
                                    </p:anim>
                                    <p:anim calcmode="lin" valueType="num">
                                      <p:cBhvr>
                                        <p:cTn id="9" dur="800" decel="100000" fill="hold"/>
                                        <p:tgtEl>
                                          <p:spTgt spid="87"/>
                                        </p:tgtEl>
                                        <p:attrNameLst>
                                          <p:attrName>ppt_x</p:attrName>
                                        </p:attrNameLst>
                                      </p:cBhvr>
                                      <p:tavLst>
                                        <p:tav tm="0">
                                          <p:val>
                                            <p:strVal val="#ppt_x+0.4"/>
                                          </p:val>
                                        </p:tav>
                                        <p:tav tm="100000">
                                          <p:val>
                                            <p:strVal val="#ppt_x-0.05"/>
                                          </p:val>
                                        </p:tav>
                                      </p:tavLst>
                                    </p:anim>
                                    <p:anim calcmode="lin" valueType="num">
                                      <p:cBhvr>
                                        <p:cTn id="10" dur="800" decel="100000" fill="hold"/>
                                        <p:tgtEl>
                                          <p:spTgt spid="87"/>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87"/>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87"/>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40"/>
        <p:cNvGrpSpPr/>
        <p:nvPr/>
      </p:nvGrpSpPr>
      <p:grpSpPr>
        <a:xfrm>
          <a:off x="0" y="0"/>
          <a:ext cx="0" cy="0"/>
          <a:chOff x="0" y="0"/>
          <a:chExt cx="0" cy="0"/>
        </a:xfrm>
      </p:grpSpPr>
      <p:sp>
        <p:nvSpPr>
          <p:cNvPr id="441" name="Google Shape;441;p63"/>
          <p:cNvSpPr txBox="1"/>
          <p:nvPr/>
        </p:nvSpPr>
        <p:spPr>
          <a:xfrm>
            <a:off x="4542900" y="4691600"/>
            <a:ext cx="4504200" cy="367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u="sng"/>
              <a:t>Limited Direct Execution Protocol (timer interrupt)</a:t>
            </a:r>
            <a:endParaRPr u="sng"/>
          </a:p>
        </p:txBody>
      </p:sp>
      <p:pic>
        <p:nvPicPr>
          <p:cNvPr id="442" name="Google Shape;442;p63"/>
          <p:cNvPicPr preferRelativeResize="0"/>
          <p:nvPr/>
        </p:nvPicPr>
        <p:blipFill>
          <a:blip r:embed="rId3">
            <a:alphaModFix/>
          </a:blip>
          <a:stretch>
            <a:fillRect/>
          </a:stretch>
        </p:blipFill>
        <p:spPr>
          <a:xfrm>
            <a:off x="152400" y="152400"/>
            <a:ext cx="8839200" cy="234586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46"/>
        <p:cNvGrpSpPr/>
        <p:nvPr/>
      </p:nvGrpSpPr>
      <p:grpSpPr>
        <a:xfrm>
          <a:off x="0" y="0"/>
          <a:ext cx="0" cy="0"/>
          <a:chOff x="0" y="0"/>
          <a:chExt cx="0" cy="0"/>
        </a:xfrm>
      </p:grpSpPr>
      <p:sp>
        <p:nvSpPr>
          <p:cNvPr id="447" name="Google Shape;447;p64"/>
          <p:cNvSpPr txBox="1"/>
          <p:nvPr/>
        </p:nvSpPr>
        <p:spPr>
          <a:xfrm>
            <a:off x="4542900" y="4691600"/>
            <a:ext cx="4504200" cy="367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u="sng"/>
              <a:t>Limited Direct Execution Protocol (timer interrupt)</a:t>
            </a:r>
            <a:endParaRPr u="sng"/>
          </a:p>
        </p:txBody>
      </p:sp>
      <p:pic>
        <p:nvPicPr>
          <p:cNvPr id="448" name="Google Shape;448;p64"/>
          <p:cNvPicPr preferRelativeResize="0"/>
          <p:nvPr/>
        </p:nvPicPr>
        <p:blipFill>
          <a:blip r:embed="rId3">
            <a:alphaModFix/>
          </a:blip>
          <a:stretch>
            <a:fillRect/>
          </a:stretch>
        </p:blipFill>
        <p:spPr>
          <a:xfrm>
            <a:off x="152400" y="152400"/>
            <a:ext cx="7948949" cy="4386800"/>
          </a:xfrm>
          <a:prstGeom prst="rect">
            <a:avLst/>
          </a:prstGeom>
          <a:noFill/>
          <a:ln>
            <a:noFill/>
          </a:ln>
        </p:spPr>
      </p:pic>
      <p:sp>
        <p:nvSpPr>
          <p:cNvPr id="449" name="Google Shape;449;p64"/>
          <p:cNvSpPr/>
          <p:nvPr/>
        </p:nvSpPr>
        <p:spPr>
          <a:xfrm>
            <a:off x="300525" y="1109050"/>
            <a:ext cx="8746500" cy="36006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53"/>
        <p:cNvGrpSpPr/>
        <p:nvPr/>
      </p:nvGrpSpPr>
      <p:grpSpPr>
        <a:xfrm>
          <a:off x="0" y="0"/>
          <a:ext cx="0" cy="0"/>
          <a:chOff x="0" y="0"/>
          <a:chExt cx="0" cy="0"/>
        </a:xfrm>
      </p:grpSpPr>
      <p:sp>
        <p:nvSpPr>
          <p:cNvPr id="454" name="Google Shape;454;p65"/>
          <p:cNvSpPr txBox="1"/>
          <p:nvPr/>
        </p:nvSpPr>
        <p:spPr>
          <a:xfrm>
            <a:off x="4542900" y="4691600"/>
            <a:ext cx="4504200" cy="367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u="sng"/>
              <a:t>Limited Direct Execution Protocol (timer interrupt)</a:t>
            </a:r>
            <a:endParaRPr u="sng"/>
          </a:p>
        </p:txBody>
      </p:sp>
      <p:pic>
        <p:nvPicPr>
          <p:cNvPr id="455" name="Google Shape;455;p65"/>
          <p:cNvPicPr preferRelativeResize="0"/>
          <p:nvPr/>
        </p:nvPicPr>
        <p:blipFill>
          <a:blip r:embed="rId3">
            <a:alphaModFix/>
          </a:blip>
          <a:stretch>
            <a:fillRect/>
          </a:stretch>
        </p:blipFill>
        <p:spPr>
          <a:xfrm>
            <a:off x="152400" y="152400"/>
            <a:ext cx="7948949" cy="4386800"/>
          </a:xfrm>
          <a:prstGeom prst="rect">
            <a:avLst/>
          </a:prstGeom>
          <a:noFill/>
          <a:ln>
            <a:noFill/>
          </a:ln>
        </p:spPr>
      </p:pic>
      <p:sp>
        <p:nvSpPr>
          <p:cNvPr id="456" name="Google Shape;456;p65"/>
          <p:cNvSpPr/>
          <p:nvPr/>
        </p:nvSpPr>
        <p:spPr>
          <a:xfrm>
            <a:off x="300525" y="2063525"/>
            <a:ext cx="8746500" cy="26460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460"/>
        <p:cNvGrpSpPr/>
        <p:nvPr/>
      </p:nvGrpSpPr>
      <p:grpSpPr>
        <a:xfrm>
          <a:off x="0" y="0"/>
          <a:ext cx="0" cy="0"/>
          <a:chOff x="0" y="0"/>
          <a:chExt cx="0" cy="0"/>
        </a:xfrm>
      </p:grpSpPr>
      <p:sp>
        <p:nvSpPr>
          <p:cNvPr id="461" name="Google Shape;461;p66"/>
          <p:cNvSpPr txBox="1"/>
          <p:nvPr/>
        </p:nvSpPr>
        <p:spPr>
          <a:xfrm>
            <a:off x="4542900" y="4691600"/>
            <a:ext cx="4504200" cy="367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u="sng"/>
              <a:t>Limited Direct Execution Protocol (timer interrupt)</a:t>
            </a:r>
            <a:endParaRPr u="sng"/>
          </a:p>
        </p:txBody>
      </p:sp>
      <p:pic>
        <p:nvPicPr>
          <p:cNvPr id="462" name="Google Shape;462;p66"/>
          <p:cNvPicPr preferRelativeResize="0"/>
          <p:nvPr/>
        </p:nvPicPr>
        <p:blipFill>
          <a:blip r:embed="rId3">
            <a:alphaModFix/>
          </a:blip>
          <a:stretch>
            <a:fillRect/>
          </a:stretch>
        </p:blipFill>
        <p:spPr>
          <a:xfrm>
            <a:off x="152400" y="152400"/>
            <a:ext cx="7948949" cy="4386800"/>
          </a:xfrm>
          <a:prstGeom prst="rect">
            <a:avLst/>
          </a:prstGeom>
          <a:noFill/>
          <a:ln>
            <a:noFill/>
          </a:ln>
        </p:spPr>
      </p:pic>
      <p:sp>
        <p:nvSpPr>
          <p:cNvPr id="463" name="Google Shape;463;p66"/>
          <p:cNvSpPr/>
          <p:nvPr/>
        </p:nvSpPr>
        <p:spPr>
          <a:xfrm>
            <a:off x="300525" y="3415675"/>
            <a:ext cx="8746500" cy="12939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467"/>
        <p:cNvGrpSpPr/>
        <p:nvPr/>
      </p:nvGrpSpPr>
      <p:grpSpPr>
        <a:xfrm>
          <a:off x="0" y="0"/>
          <a:ext cx="0" cy="0"/>
          <a:chOff x="0" y="0"/>
          <a:chExt cx="0" cy="0"/>
        </a:xfrm>
      </p:grpSpPr>
      <p:sp>
        <p:nvSpPr>
          <p:cNvPr id="468" name="Google Shape;468;p67"/>
          <p:cNvSpPr txBox="1"/>
          <p:nvPr/>
        </p:nvSpPr>
        <p:spPr>
          <a:xfrm>
            <a:off x="4542900" y="4691600"/>
            <a:ext cx="4504200" cy="367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u="sng"/>
              <a:t>Limited Direct Execution Protocol (timer interrupt)</a:t>
            </a:r>
            <a:endParaRPr u="sng"/>
          </a:p>
        </p:txBody>
      </p:sp>
      <p:pic>
        <p:nvPicPr>
          <p:cNvPr id="469" name="Google Shape;469;p67"/>
          <p:cNvPicPr preferRelativeResize="0"/>
          <p:nvPr/>
        </p:nvPicPr>
        <p:blipFill>
          <a:blip r:embed="rId3">
            <a:alphaModFix/>
          </a:blip>
          <a:stretch>
            <a:fillRect/>
          </a:stretch>
        </p:blipFill>
        <p:spPr>
          <a:xfrm>
            <a:off x="152400" y="152400"/>
            <a:ext cx="7948949" cy="4386800"/>
          </a:xfrm>
          <a:prstGeom prst="rect">
            <a:avLst/>
          </a:prstGeom>
          <a:noFill/>
          <a:ln>
            <a:noFill/>
          </a:ln>
        </p:spPr>
      </p:pic>
      <p:sp>
        <p:nvSpPr>
          <p:cNvPr id="470" name="Google Shape;470;p67"/>
          <p:cNvSpPr/>
          <p:nvPr/>
        </p:nvSpPr>
        <p:spPr>
          <a:xfrm>
            <a:off x="300525" y="4087350"/>
            <a:ext cx="8746500" cy="6222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474"/>
        <p:cNvGrpSpPr/>
        <p:nvPr/>
      </p:nvGrpSpPr>
      <p:grpSpPr>
        <a:xfrm>
          <a:off x="0" y="0"/>
          <a:ext cx="0" cy="0"/>
          <a:chOff x="0" y="0"/>
          <a:chExt cx="0" cy="0"/>
        </a:xfrm>
      </p:grpSpPr>
      <p:sp>
        <p:nvSpPr>
          <p:cNvPr id="475" name="Google Shape;475;p68"/>
          <p:cNvSpPr txBox="1"/>
          <p:nvPr/>
        </p:nvSpPr>
        <p:spPr>
          <a:xfrm>
            <a:off x="4542900" y="4691600"/>
            <a:ext cx="4504200" cy="367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u="sng"/>
              <a:t>Limited Direct Execution Protocol (timer interrupt)</a:t>
            </a:r>
            <a:endParaRPr u="sng"/>
          </a:p>
        </p:txBody>
      </p:sp>
      <p:pic>
        <p:nvPicPr>
          <p:cNvPr id="476" name="Google Shape;476;p68"/>
          <p:cNvPicPr preferRelativeResize="0"/>
          <p:nvPr/>
        </p:nvPicPr>
        <p:blipFill>
          <a:blip r:embed="rId3">
            <a:alphaModFix/>
          </a:blip>
          <a:stretch>
            <a:fillRect/>
          </a:stretch>
        </p:blipFill>
        <p:spPr>
          <a:xfrm>
            <a:off x="152400" y="152400"/>
            <a:ext cx="7948949" cy="438680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480"/>
        <p:cNvGrpSpPr/>
        <p:nvPr/>
      </p:nvGrpSpPr>
      <p:grpSpPr>
        <a:xfrm>
          <a:off x="0" y="0"/>
          <a:ext cx="0" cy="0"/>
          <a:chOff x="0" y="0"/>
          <a:chExt cx="0" cy="0"/>
        </a:xfrm>
      </p:grpSpPr>
      <p:sp>
        <p:nvSpPr>
          <p:cNvPr id="481" name="Google Shape;481;p69"/>
          <p:cNvSpPr txBox="1">
            <a:spLocks noGrp="1"/>
          </p:cNvSpPr>
          <p:nvPr>
            <p:ph type="body" idx="1"/>
          </p:nvPr>
        </p:nvSpPr>
        <p:spPr>
          <a:xfrm>
            <a:off x="152400" y="654475"/>
            <a:ext cx="8802600" cy="1663200"/>
          </a:xfrm>
          <a:prstGeom prst="rect">
            <a:avLst/>
          </a:prstGeom>
        </p:spPr>
        <p:txBody>
          <a:bodyPr spcFirstLastPara="1" wrap="square" lIns="91425" tIns="91425" rIns="91425" bIns="91425" anchor="t" anchorCtr="0">
            <a:normAutofit fontScale="92500" lnSpcReduction="10000"/>
          </a:bodyPr>
          <a:lstStyle/>
          <a:p>
            <a:pPr marL="0" lvl="0" indent="0" algn="ctr" rtl="0">
              <a:spcBef>
                <a:spcPts val="0"/>
              </a:spcBef>
              <a:spcAft>
                <a:spcPts val="1200"/>
              </a:spcAft>
              <a:buNone/>
            </a:pPr>
            <a:r>
              <a:rPr lang="en" sz="2800"/>
              <a:t>Hmm... what happens when, during a system call, a timer interrupt occurs?” or “What happens when you’re handling one interrupt and another one happens?</a:t>
            </a:r>
            <a:endParaRPr sz="2800"/>
          </a:p>
        </p:txBody>
      </p:sp>
      <p:pic>
        <p:nvPicPr>
          <p:cNvPr id="482" name="Google Shape;482;p69"/>
          <p:cNvPicPr preferRelativeResize="0"/>
          <p:nvPr/>
        </p:nvPicPr>
        <p:blipFill>
          <a:blip r:embed="rId3">
            <a:alphaModFix/>
          </a:blip>
          <a:stretch>
            <a:fillRect/>
          </a:stretch>
        </p:blipFill>
        <p:spPr>
          <a:xfrm>
            <a:off x="3605963" y="2470075"/>
            <a:ext cx="1895475" cy="2409825"/>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486"/>
        <p:cNvGrpSpPr/>
        <p:nvPr/>
      </p:nvGrpSpPr>
      <p:grpSpPr>
        <a:xfrm>
          <a:off x="0" y="0"/>
          <a:ext cx="0" cy="0"/>
          <a:chOff x="0" y="0"/>
          <a:chExt cx="0" cy="0"/>
        </a:xfrm>
      </p:grpSpPr>
      <p:sp>
        <p:nvSpPr>
          <p:cNvPr id="487" name="Google Shape;487;p70"/>
          <p:cNvSpPr txBox="1">
            <a:spLocks noGrp="1"/>
          </p:cNvSpPr>
          <p:nvPr>
            <p:ph type="body" idx="1"/>
          </p:nvPr>
        </p:nvSpPr>
        <p:spPr>
          <a:xfrm>
            <a:off x="152400" y="654475"/>
            <a:ext cx="8802600" cy="1663200"/>
          </a:xfrm>
          <a:prstGeom prst="rect">
            <a:avLst/>
          </a:prstGeom>
        </p:spPr>
        <p:txBody>
          <a:bodyPr spcFirstLastPara="1" wrap="square" lIns="91425" tIns="91425" rIns="91425" bIns="91425" anchor="t" anchorCtr="0">
            <a:normAutofit fontScale="92500" lnSpcReduction="10000"/>
          </a:bodyPr>
          <a:lstStyle/>
          <a:p>
            <a:pPr marL="0" lvl="0" indent="0" algn="ctr" rtl="0">
              <a:spcBef>
                <a:spcPts val="0"/>
              </a:spcBef>
              <a:spcAft>
                <a:spcPts val="1200"/>
              </a:spcAft>
              <a:buNone/>
            </a:pPr>
            <a:r>
              <a:rPr lang="en" sz="2800"/>
              <a:t>Hmm... what happens when, during a system call, a timer interrupt occurs?” or “What happens when you’re handling one interrupt and another one happens?</a:t>
            </a:r>
            <a:endParaRPr sz="2800"/>
          </a:p>
        </p:txBody>
      </p:sp>
      <p:pic>
        <p:nvPicPr>
          <p:cNvPr id="488" name="Google Shape;488;p70"/>
          <p:cNvPicPr preferRelativeResize="0"/>
          <p:nvPr/>
        </p:nvPicPr>
        <p:blipFill>
          <a:blip r:embed="rId3">
            <a:alphaModFix/>
          </a:blip>
          <a:stretch>
            <a:fillRect/>
          </a:stretch>
        </p:blipFill>
        <p:spPr>
          <a:xfrm>
            <a:off x="3605963" y="2470075"/>
            <a:ext cx="1895475" cy="2409825"/>
          </a:xfrm>
          <a:prstGeom prst="rect">
            <a:avLst/>
          </a:prstGeom>
          <a:noFill/>
          <a:ln>
            <a:noFill/>
          </a:ln>
        </p:spPr>
      </p:pic>
      <p:sp>
        <p:nvSpPr>
          <p:cNvPr id="489" name="Google Shape;489;p70"/>
          <p:cNvSpPr/>
          <p:nvPr/>
        </p:nvSpPr>
        <p:spPr>
          <a:xfrm>
            <a:off x="692975" y="3062825"/>
            <a:ext cx="1601700" cy="1224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Disable Interrupts</a:t>
            </a:r>
            <a:endParaRPr/>
          </a:p>
        </p:txBody>
      </p:sp>
      <p:sp>
        <p:nvSpPr>
          <p:cNvPr id="490" name="Google Shape;490;p70"/>
          <p:cNvSpPr/>
          <p:nvPr/>
        </p:nvSpPr>
        <p:spPr>
          <a:xfrm>
            <a:off x="2510150" y="3459438"/>
            <a:ext cx="793200" cy="431100"/>
          </a:xfrm>
          <a:prstGeom prst="lef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494"/>
        <p:cNvGrpSpPr/>
        <p:nvPr/>
      </p:nvGrpSpPr>
      <p:grpSpPr>
        <a:xfrm>
          <a:off x="0" y="0"/>
          <a:ext cx="0" cy="0"/>
          <a:chOff x="0" y="0"/>
          <a:chExt cx="0" cy="0"/>
        </a:xfrm>
      </p:grpSpPr>
      <p:sp>
        <p:nvSpPr>
          <p:cNvPr id="495" name="Google Shape;495;p71"/>
          <p:cNvSpPr txBox="1">
            <a:spLocks noGrp="1"/>
          </p:cNvSpPr>
          <p:nvPr>
            <p:ph type="body" idx="1"/>
          </p:nvPr>
        </p:nvSpPr>
        <p:spPr>
          <a:xfrm>
            <a:off x="152400" y="654475"/>
            <a:ext cx="8802600" cy="1663200"/>
          </a:xfrm>
          <a:prstGeom prst="rect">
            <a:avLst/>
          </a:prstGeom>
        </p:spPr>
        <p:txBody>
          <a:bodyPr spcFirstLastPara="1" wrap="square" lIns="91425" tIns="91425" rIns="91425" bIns="91425" anchor="t" anchorCtr="0">
            <a:normAutofit fontScale="92500" lnSpcReduction="10000"/>
          </a:bodyPr>
          <a:lstStyle/>
          <a:p>
            <a:pPr marL="0" lvl="0" indent="0" algn="ctr" rtl="0">
              <a:spcBef>
                <a:spcPts val="0"/>
              </a:spcBef>
              <a:spcAft>
                <a:spcPts val="1200"/>
              </a:spcAft>
              <a:buNone/>
            </a:pPr>
            <a:r>
              <a:rPr lang="en" sz="2800"/>
              <a:t>Hmm... what happens when, during a system call, a timer interrupt occurs?” or “What happens when you’re handling one interrupt and another one happens?</a:t>
            </a:r>
            <a:endParaRPr sz="2800"/>
          </a:p>
        </p:txBody>
      </p:sp>
      <p:pic>
        <p:nvPicPr>
          <p:cNvPr id="496" name="Google Shape;496;p71"/>
          <p:cNvPicPr preferRelativeResize="0"/>
          <p:nvPr/>
        </p:nvPicPr>
        <p:blipFill>
          <a:blip r:embed="rId3">
            <a:alphaModFix/>
          </a:blip>
          <a:stretch>
            <a:fillRect/>
          </a:stretch>
        </p:blipFill>
        <p:spPr>
          <a:xfrm>
            <a:off x="3605963" y="2470075"/>
            <a:ext cx="1895475" cy="2409825"/>
          </a:xfrm>
          <a:prstGeom prst="rect">
            <a:avLst/>
          </a:prstGeom>
          <a:noFill/>
          <a:ln>
            <a:noFill/>
          </a:ln>
        </p:spPr>
      </p:pic>
      <p:sp>
        <p:nvSpPr>
          <p:cNvPr id="497" name="Google Shape;497;p71"/>
          <p:cNvSpPr/>
          <p:nvPr/>
        </p:nvSpPr>
        <p:spPr>
          <a:xfrm>
            <a:off x="692975" y="3062825"/>
            <a:ext cx="1601700" cy="1224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Disable Interrupts</a:t>
            </a:r>
            <a:endParaRPr/>
          </a:p>
        </p:txBody>
      </p:sp>
      <p:sp>
        <p:nvSpPr>
          <p:cNvPr id="498" name="Google Shape;498;p71"/>
          <p:cNvSpPr/>
          <p:nvPr/>
        </p:nvSpPr>
        <p:spPr>
          <a:xfrm>
            <a:off x="2510150" y="3459438"/>
            <a:ext cx="793200" cy="431100"/>
          </a:xfrm>
          <a:prstGeom prst="lef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71"/>
          <p:cNvSpPr/>
          <p:nvPr/>
        </p:nvSpPr>
        <p:spPr>
          <a:xfrm>
            <a:off x="6597175" y="3062825"/>
            <a:ext cx="1601700" cy="1224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Locking schemes to protect concurrent access to OS data structures</a:t>
            </a:r>
            <a:endParaRPr/>
          </a:p>
        </p:txBody>
      </p:sp>
      <p:sp>
        <p:nvSpPr>
          <p:cNvPr id="500" name="Google Shape;500;p71"/>
          <p:cNvSpPr/>
          <p:nvPr/>
        </p:nvSpPr>
        <p:spPr>
          <a:xfrm flipH="1">
            <a:off x="5652710" y="3459425"/>
            <a:ext cx="793200" cy="431100"/>
          </a:xfrm>
          <a:prstGeom prst="lef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504"/>
        <p:cNvGrpSpPr/>
        <p:nvPr/>
      </p:nvGrpSpPr>
      <p:grpSpPr>
        <a:xfrm>
          <a:off x="0" y="0"/>
          <a:ext cx="0" cy="0"/>
          <a:chOff x="0" y="0"/>
          <a:chExt cx="0" cy="0"/>
        </a:xfrm>
      </p:grpSpPr>
      <p:sp>
        <p:nvSpPr>
          <p:cNvPr id="505" name="Google Shape;505;p72"/>
          <p:cNvSpPr txBox="1">
            <a:spLocks noGrp="1"/>
          </p:cNvSpPr>
          <p:nvPr>
            <p:ph type="title"/>
          </p:nvPr>
        </p:nvSpPr>
        <p:spPr>
          <a:xfrm>
            <a:off x="311700" y="134400"/>
            <a:ext cx="8520600" cy="572700"/>
          </a:xfrm>
          <a:prstGeom prst="rect">
            <a:avLst/>
          </a:prstGeom>
        </p:spPr>
        <p:txBody>
          <a:bodyPr spcFirstLastPara="1" wrap="square" lIns="91425" tIns="91425" rIns="91425" bIns="91425" anchor="ctr" anchorCtr="0">
            <a:normAutofit fontScale="90000"/>
          </a:bodyPr>
          <a:lstStyle/>
          <a:p>
            <a:pPr marL="0" lvl="0" indent="0" algn="l" rtl="0">
              <a:spcBef>
                <a:spcPts val="0"/>
              </a:spcBef>
              <a:spcAft>
                <a:spcPts val="0"/>
              </a:spcAft>
              <a:buNone/>
            </a:pPr>
            <a:r>
              <a:rPr lang="en"/>
              <a:t>The End</a:t>
            </a:r>
            <a:endParaRPr/>
          </a:p>
        </p:txBody>
      </p:sp>
      <p:pic>
        <p:nvPicPr>
          <p:cNvPr id="506" name="Google Shape;506;p72"/>
          <p:cNvPicPr preferRelativeResize="0"/>
          <p:nvPr/>
        </p:nvPicPr>
        <p:blipFill>
          <a:blip r:embed="rId3">
            <a:alphaModFix/>
          </a:blip>
          <a:stretch>
            <a:fillRect/>
          </a:stretch>
        </p:blipFill>
        <p:spPr>
          <a:xfrm>
            <a:off x="-40550" y="-22813"/>
            <a:ext cx="9225101" cy="51891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8"/>
          <p:cNvSpPr txBox="1">
            <a:spLocks noGrp="1"/>
          </p:cNvSpPr>
          <p:nvPr>
            <p:ph type="title"/>
          </p:nvPr>
        </p:nvSpPr>
        <p:spPr>
          <a:xfrm>
            <a:off x="311700" y="134400"/>
            <a:ext cx="8520600" cy="572700"/>
          </a:xfrm>
          <a:prstGeom prst="rect">
            <a:avLst/>
          </a:prstGeom>
        </p:spPr>
        <p:txBody>
          <a:bodyPr spcFirstLastPara="1" wrap="square" lIns="91425" tIns="91425" rIns="91425" bIns="91425" anchor="ctr" anchorCtr="0">
            <a:normAutofit fontScale="90000"/>
          </a:bodyPr>
          <a:lstStyle/>
          <a:p>
            <a:pPr marL="0" lvl="0" indent="0" algn="l" rtl="0">
              <a:spcBef>
                <a:spcPts val="0"/>
              </a:spcBef>
              <a:spcAft>
                <a:spcPts val="0"/>
              </a:spcAft>
              <a:buNone/>
            </a:pPr>
            <a:r>
              <a:rPr lang="en"/>
              <a:t>Basic Technique: Limited Direct Execution</a:t>
            </a:r>
            <a:endParaRPr/>
          </a:p>
        </p:txBody>
      </p:sp>
      <p:sp>
        <p:nvSpPr>
          <p:cNvPr id="93" name="Google Shape;93;p18"/>
          <p:cNvSpPr txBox="1">
            <a:spLocks noGrp="1"/>
          </p:cNvSpPr>
          <p:nvPr>
            <p:ph type="body" idx="1"/>
          </p:nvPr>
        </p:nvSpPr>
        <p:spPr>
          <a:xfrm>
            <a:off x="311700" y="1152475"/>
            <a:ext cx="32301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b="0"/>
              <a:t>To make a program run as fast as one might expect, not surprisingly OS developers came up with a technique, which we call:</a:t>
            </a:r>
            <a:br>
              <a:rPr lang="en" b="0"/>
            </a:br>
            <a:r>
              <a:rPr lang="en" b="0"/>
              <a:t>     limited direct execution.</a:t>
            </a:r>
            <a:endParaRPr b="0"/>
          </a:p>
          <a:p>
            <a:pPr marL="0" lvl="0" indent="0" algn="l" rtl="0">
              <a:spcBef>
                <a:spcPts val="1200"/>
              </a:spcBef>
              <a:spcAft>
                <a:spcPts val="1200"/>
              </a:spcAft>
              <a:buNone/>
            </a:pPr>
            <a:r>
              <a:rPr lang="en" b="0"/>
              <a:t>The </a:t>
            </a:r>
            <a:r>
              <a:rPr lang="en" b="0" u="sng"/>
              <a:t>direct execution</a:t>
            </a:r>
            <a:r>
              <a:rPr lang="en" b="0"/>
              <a:t> part of the idea is simple: just run the program directly on the CPU.</a:t>
            </a:r>
            <a:endParaRPr b="0"/>
          </a:p>
        </p:txBody>
      </p:sp>
      <p:pic>
        <p:nvPicPr>
          <p:cNvPr id="94" name="Google Shape;94;p18"/>
          <p:cNvPicPr preferRelativeResize="0"/>
          <p:nvPr/>
        </p:nvPicPr>
        <p:blipFill>
          <a:blip r:embed="rId3">
            <a:alphaModFix/>
          </a:blip>
          <a:stretch>
            <a:fillRect/>
          </a:stretch>
        </p:blipFill>
        <p:spPr>
          <a:xfrm>
            <a:off x="3609600" y="1170125"/>
            <a:ext cx="5382000" cy="2171068"/>
          </a:xfrm>
          <a:prstGeom prst="rect">
            <a:avLst/>
          </a:prstGeom>
          <a:noFill/>
          <a:ln>
            <a:noFill/>
          </a:ln>
        </p:spPr>
      </p:pic>
      <p:sp>
        <p:nvSpPr>
          <p:cNvPr id="95" name="Google Shape;95;p18"/>
          <p:cNvSpPr/>
          <p:nvPr/>
        </p:nvSpPr>
        <p:spPr>
          <a:xfrm>
            <a:off x="3800250" y="1427225"/>
            <a:ext cx="2333100" cy="11400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9"/>
          <p:cNvSpPr txBox="1">
            <a:spLocks noGrp="1"/>
          </p:cNvSpPr>
          <p:nvPr>
            <p:ph type="title"/>
          </p:nvPr>
        </p:nvSpPr>
        <p:spPr>
          <a:xfrm>
            <a:off x="311700" y="134400"/>
            <a:ext cx="8520600" cy="572700"/>
          </a:xfrm>
          <a:prstGeom prst="rect">
            <a:avLst/>
          </a:prstGeom>
        </p:spPr>
        <p:txBody>
          <a:bodyPr spcFirstLastPara="1" wrap="square" lIns="91425" tIns="91425" rIns="91425" bIns="91425" anchor="ctr" anchorCtr="0">
            <a:normAutofit fontScale="90000"/>
          </a:bodyPr>
          <a:lstStyle/>
          <a:p>
            <a:pPr marL="0" lvl="0" indent="0" algn="l" rtl="0">
              <a:spcBef>
                <a:spcPts val="0"/>
              </a:spcBef>
              <a:spcAft>
                <a:spcPts val="0"/>
              </a:spcAft>
              <a:buNone/>
            </a:pPr>
            <a:r>
              <a:rPr lang="en"/>
              <a:t>Basic Technique: Limited Direct Execution</a:t>
            </a:r>
            <a:endParaRPr/>
          </a:p>
        </p:txBody>
      </p:sp>
      <p:sp>
        <p:nvSpPr>
          <p:cNvPr id="101" name="Google Shape;101;p19"/>
          <p:cNvSpPr txBox="1">
            <a:spLocks noGrp="1"/>
          </p:cNvSpPr>
          <p:nvPr>
            <p:ph type="body" idx="1"/>
          </p:nvPr>
        </p:nvSpPr>
        <p:spPr>
          <a:xfrm>
            <a:off x="311700" y="1152475"/>
            <a:ext cx="32301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b="0"/>
              <a:t>To make a program run as fast as one might expect, not surprisingly OS developers came up with a technique, which we call:</a:t>
            </a:r>
            <a:br>
              <a:rPr lang="en" b="0"/>
            </a:br>
            <a:r>
              <a:rPr lang="en" b="0"/>
              <a:t>     limited direct execution.</a:t>
            </a:r>
            <a:endParaRPr b="0"/>
          </a:p>
          <a:p>
            <a:pPr marL="0" lvl="0" indent="0" algn="l" rtl="0">
              <a:spcBef>
                <a:spcPts val="1200"/>
              </a:spcBef>
              <a:spcAft>
                <a:spcPts val="1200"/>
              </a:spcAft>
              <a:buNone/>
            </a:pPr>
            <a:r>
              <a:rPr lang="en" b="0"/>
              <a:t>The </a:t>
            </a:r>
            <a:r>
              <a:rPr lang="en" b="0" u="sng"/>
              <a:t>direct execution</a:t>
            </a:r>
            <a:r>
              <a:rPr lang="en" b="0"/>
              <a:t> part of the idea is simple: just run the program directly on the CPU.</a:t>
            </a:r>
            <a:endParaRPr b="0"/>
          </a:p>
        </p:txBody>
      </p:sp>
      <p:pic>
        <p:nvPicPr>
          <p:cNvPr id="102" name="Google Shape;102;p19"/>
          <p:cNvPicPr preferRelativeResize="0"/>
          <p:nvPr/>
        </p:nvPicPr>
        <p:blipFill>
          <a:blip r:embed="rId3">
            <a:alphaModFix/>
          </a:blip>
          <a:stretch>
            <a:fillRect/>
          </a:stretch>
        </p:blipFill>
        <p:spPr>
          <a:xfrm>
            <a:off x="3609600" y="1170125"/>
            <a:ext cx="5382000" cy="2171068"/>
          </a:xfrm>
          <a:prstGeom prst="rect">
            <a:avLst/>
          </a:prstGeom>
          <a:noFill/>
          <a:ln>
            <a:noFill/>
          </a:ln>
        </p:spPr>
      </p:pic>
      <p:sp>
        <p:nvSpPr>
          <p:cNvPr id="103" name="Google Shape;103;p19"/>
          <p:cNvSpPr/>
          <p:nvPr/>
        </p:nvSpPr>
        <p:spPr>
          <a:xfrm>
            <a:off x="6658500" y="2478900"/>
            <a:ext cx="2223300" cy="5037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20"/>
          <p:cNvSpPr txBox="1">
            <a:spLocks noGrp="1"/>
          </p:cNvSpPr>
          <p:nvPr>
            <p:ph type="title"/>
          </p:nvPr>
        </p:nvSpPr>
        <p:spPr>
          <a:xfrm>
            <a:off x="311700" y="134400"/>
            <a:ext cx="8520600" cy="572700"/>
          </a:xfrm>
          <a:prstGeom prst="rect">
            <a:avLst/>
          </a:prstGeom>
        </p:spPr>
        <p:txBody>
          <a:bodyPr spcFirstLastPara="1" wrap="square" lIns="91425" tIns="91425" rIns="91425" bIns="91425" anchor="ctr" anchorCtr="0">
            <a:normAutofit fontScale="90000"/>
          </a:bodyPr>
          <a:lstStyle/>
          <a:p>
            <a:pPr marL="0" lvl="0" indent="0" algn="l" rtl="0">
              <a:spcBef>
                <a:spcPts val="0"/>
              </a:spcBef>
              <a:spcAft>
                <a:spcPts val="0"/>
              </a:spcAft>
              <a:buNone/>
            </a:pPr>
            <a:r>
              <a:rPr lang="en"/>
              <a:t>Basic Technique: Limited Direct Execution</a:t>
            </a:r>
            <a:endParaRPr/>
          </a:p>
        </p:txBody>
      </p:sp>
      <p:sp>
        <p:nvSpPr>
          <p:cNvPr id="109" name="Google Shape;109;p20"/>
          <p:cNvSpPr txBox="1">
            <a:spLocks noGrp="1"/>
          </p:cNvSpPr>
          <p:nvPr>
            <p:ph type="body" idx="1"/>
          </p:nvPr>
        </p:nvSpPr>
        <p:spPr>
          <a:xfrm>
            <a:off x="311700" y="1152475"/>
            <a:ext cx="32301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b="0"/>
              <a:t>To make a program run as fast as one might expect, not surprisingly OS developers came up with a technique, which we call:</a:t>
            </a:r>
            <a:br>
              <a:rPr lang="en" b="0"/>
            </a:br>
            <a:r>
              <a:rPr lang="en" b="0"/>
              <a:t>     limited direct execution.</a:t>
            </a:r>
            <a:endParaRPr b="0"/>
          </a:p>
          <a:p>
            <a:pPr marL="0" lvl="0" indent="0" algn="l" rtl="0">
              <a:spcBef>
                <a:spcPts val="1200"/>
              </a:spcBef>
              <a:spcAft>
                <a:spcPts val="1200"/>
              </a:spcAft>
              <a:buNone/>
            </a:pPr>
            <a:r>
              <a:rPr lang="en" b="0"/>
              <a:t>The </a:t>
            </a:r>
            <a:r>
              <a:rPr lang="en" b="0" u="sng"/>
              <a:t>direct execution</a:t>
            </a:r>
            <a:r>
              <a:rPr lang="en" b="0"/>
              <a:t> part of the idea is simple: just run the program directly on the CPU.</a:t>
            </a:r>
            <a:endParaRPr b="0"/>
          </a:p>
        </p:txBody>
      </p:sp>
      <p:pic>
        <p:nvPicPr>
          <p:cNvPr id="110" name="Google Shape;110;p20"/>
          <p:cNvPicPr preferRelativeResize="0"/>
          <p:nvPr/>
        </p:nvPicPr>
        <p:blipFill>
          <a:blip r:embed="rId3">
            <a:alphaModFix/>
          </a:blip>
          <a:stretch>
            <a:fillRect/>
          </a:stretch>
        </p:blipFill>
        <p:spPr>
          <a:xfrm>
            <a:off x="3609600" y="1170125"/>
            <a:ext cx="5382000" cy="2171068"/>
          </a:xfrm>
          <a:prstGeom prst="rect">
            <a:avLst/>
          </a:prstGeom>
          <a:noFill/>
          <a:ln>
            <a:noFill/>
          </a:ln>
        </p:spPr>
      </p:pic>
      <p:sp>
        <p:nvSpPr>
          <p:cNvPr id="111" name="Google Shape;111;p20"/>
          <p:cNvSpPr/>
          <p:nvPr/>
        </p:nvSpPr>
        <p:spPr>
          <a:xfrm>
            <a:off x="3697875" y="2837500"/>
            <a:ext cx="2223300" cy="5037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21"/>
          <p:cNvSpPr txBox="1">
            <a:spLocks noGrp="1"/>
          </p:cNvSpPr>
          <p:nvPr>
            <p:ph type="title"/>
          </p:nvPr>
        </p:nvSpPr>
        <p:spPr>
          <a:xfrm>
            <a:off x="311700" y="134400"/>
            <a:ext cx="8520600" cy="572700"/>
          </a:xfrm>
          <a:prstGeom prst="rect">
            <a:avLst/>
          </a:prstGeom>
        </p:spPr>
        <p:txBody>
          <a:bodyPr spcFirstLastPara="1" wrap="square" lIns="91425" tIns="91425" rIns="91425" bIns="91425" anchor="ctr" anchorCtr="0">
            <a:normAutofit fontScale="90000"/>
          </a:bodyPr>
          <a:lstStyle/>
          <a:p>
            <a:pPr marL="0" lvl="0" indent="0" algn="l" rtl="0">
              <a:spcBef>
                <a:spcPts val="0"/>
              </a:spcBef>
              <a:spcAft>
                <a:spcPts val="0"/>
              </a:spcAft>
              <a:buNone/>
            </a:pPr>
            <a:r>
              <a:rPr lang="en"/>
              <a:t>Basic Technique: Limited Direct Execution</a:t>
            </a:r>
            <a:endParaRPr/>
          </a:p>
        </p:txBody>
      </p:sp>
      <p:sp>
        <p:nvSpPr>
          <p:cNvPr id="117" name="Google Shape;117;p21"/>
          <p:cNvSpPr txBox="1">
            <a:spLocks noGrp="1"/>
          </p:cNvSpPr>
          <p:nvPr>
            <p:ph type="body" idx="1"/>
          </p:nvPr>
        </p:nvSpPr>
        <p:spPr>
          <a:xfrm>
            <a:off x="311700" y="1152475"/>
            <a:ext cx="32301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b="0"/>
              <a:t>Pretty simple…</a:t>
            </a:r>
            <a:endParaRPr b="0"/>
          </a:p>
          <a:p>
            <a:pPr marL="0" lvl="0" indent="0" algn="l" rtl="0">
              <a:spcBef>
                <a:spcPts val="1200"/>
              </a:spcBef>
              <a:spcAft>
                <a:spcPts val="0"/>
              </a:spcAft>
              <a:buNone/>
            </a:pPr>
            <a:r>
              <a:rPr lang="en" b="0"/>
              <a:t>But, there are problems…</a:t>
            </a:r>
            <a:endParaRPr b="0"/>
          </a:p>
          <a:p>
            <a:pPr marL="0" lvl="0" indent="0" algn="l" rtl="0">
              <a:spcBef>
                <a:spcPts val="1200"/>
              </a:spcBef>
              <a:spcAft>
                <a:spcPts val="1200"/>
              </a:spcAft>
              <a:buNone/>
            </a:pPr>
            <a:endParaRPr b="0"/>
          </a:p>
        </p:txBody>
      </p:sp>
      <p:pic>
        <p:nvPicPr>
          <p:cNvPr id="118" name="Google Shape;118;p21"/>
          <p:cNvPicPr preferRelativeResize="0"/>
          <p:nvPr/>
        </p:nvPicPr>
        <p:blipFill>
          <a:blip r:embed="rId3">
            <a:alphaModFix/>
          </a:blip>
          <a:stretch>
            <a:fillRect/>
          </a:stretch>
        </p:blipFill>
        <p:spPr>
          <a:xfrm>
            <a:off x="3609600" y="1170125"/>
            <a:ext cx="5382000" cy="2171068"/>
          </a:xfrm>
          <a:prstGeom prst="rect">
            <a:avLst/>
          </a:prstGeom>
          <a:noFill/>
          <a:ln>
            <a:noFill/>
          </a:ln>
        </p:spPr>
      </p:pic>
    </p:spTree>
  </p:cSld>
  <p:clrMapOvr>
    <a:masterClrMapping/>
  </p:clrMapOvr>
</p:sld>
</file>

<file path=ppt/theme/theme1.xml><?xml version="1.0" encoding="utf-8"?>
<a:theme xmlns:a="http://schemas.openxmlformats.org/drawingml/2006/main" name="Tim Richards Style">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A61C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TotalTime>
  <Words>2107</Words>
  <Application>Microsoft Macintosh PowerPoint</Application>
  <PresentationFormat>On-screen Show (16:9)</PresentationFormat>
  <Paragraphs>183</Paragraphs>
  <Slides>59</Slides>
  <Notes>59</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59</vt:i4>
      </vt:variant>
    </vt:vector>
  </HeadingPairs>
  <TitlesOfParts>
    <vt:vector size="63" baseType="lpstr">
      <vt:lpstr>Lato</vt:lpstr>
      <vt:lpstr>Lato Light</vt:lpstr>
      <vt:lpstr>Arial</vt:lpstr>
      <vt:lpstr>Tim Richards Style</vt:lpstr>
      <vt:lpstr>377 Operating Systems</vt:lpstr>
      <vt:lpstr>PowerPoint Presentation</vt:lpstr>
      <vt:lpstr>Basic Technique: Limited Direct Execution</vt:lpstr>
      <vt:lpstr>Basic Technique: Limited Direct Execution</vt:lpstr>
      <vt:lpstr>Basic Technique: Limited Direct Execution</vt:lpstr>
      <vt:lpstr>Basic Technique: Limited Direct Execution</vt:lpstr>
      <vt:lpstr>Basic Technique: Limited Direct Execution</vt:lpstr>
      <vt:lpstr>Basic Technique: Limited Direct Execution</vt:lpstr>
      <vt:lpstr>Basic Technique: Limited Direct Execution</vt:lpstr>
      <vt:lpstr>Basic Technique: Limited Direct Execution</vt:lpstr>
      <vt:lpstr>Basic Technique: Limited Direct Execution</vt:lpstr>
      <vt:lpstr>Problem #1: Restricted Operations</vt:lpstr>
      <vt:lpstr>Here is a bad solution</vt:lpstr>
      <vt:lpstr>Here is a bad solution</vt:lpstr>
      <vt:lpstr>Introducing: User Mode</vt:lpstr>
      <vt:lpstr>Introducing: Kernel Mode</vt:lpstr>
      <vt:lpstr>Question?</vt:lpstr>
      <vt:lpstr>Question?</vt:lpstr>
      <vt:lpstr>System Calls</vt:lpstr>
      <vt:lpstr>Question?</vt:lpstr>
      <vt:lpstr>Executing a System Call</vt:lpstr>
      <vt:lpstr>Executing a System Call</vt:lpstr>
      <vt:lpstr>Preparing for a System Call: Saving State</vt:lpstr>
      <vt:lpstr>Preparing for a System Call: Saving State</vt:lpstr>
      <vt:lpstr>Completing a System Call: Restoring State</vt:lpstr>
      <vt:lpstr>PowerPoint Presentation</vt:lpstr>
      <vt:lpstr>At boot time...</vt:lpstr>
      <vt:lpstr>At boot time...</vt:lpstr>
      <vt:lpstr>System Call Numbers</vt:lpstr>
      <vt:lpstr>System Call Numbers</vt:lpstr>
      <vt:lpstr>System Call Numbers</vt:lpstr>
      <vt:lpstr>System Call Numbers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Problem #2: Switching Between Processes</vt:lpstr>
      <vt:lpstr>A Cooperative Approach: Wait for System Calls</vt:lpstr>
      <vt:lpstr>A Non-Cooperative Approach: OS Takes Control</vt:lpstr>
      <vt:lpstr>A Non-Cooperative Approach: OS Takes Control</vt:lpstr>
      <vt:lpstr>Saving and Restoring Context</vt:lpstr>
      <vt:lpstr>Saving and Restoring Context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End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377 Operating Systems</dc:title>
  <cp:lastModifiedBy>Timothy Richards</cp:lastModifiedBy>
  <cp:revision>7</cp:revision>
  <dcterms:modified xsi:type="dcterms:W3CDTF">2022-09-20T13:56:48Z</dcterms:modified>
</cp:coreProperties>
</file>